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0" r:id="rId7"/>
    <p:sldMasterId id="2147483651" r:id="rId8"/>
    <p:sldMasterId id="2147483649" r:id="rId9"/>
  </p:sldMasterIdLst>
  <p:handoutMasterIdLst>
    <p:handoutMasterId r:id="rId28"/>
  </p:handoutMasterIdLst>
  <p:sldIdLst>
    <p:sldId id="256" r:id="rId10"/>
    <p:sldId id="257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78" r:id="rId20"/>
    <p:sldId id="282" r:id="rId21"/>
    <p:sldId id="283" r:id="rId22"/>
    <p:sldId id="284" r:id="rId23"/>
    <p:sldId id="285" r:id="rId24"/>
    <p:sldId id="263" r:id="rId25"/>
    <p:sldId id="286" r:id="rId26"/>
    <p:sldId id="266" r:id="rId2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400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E067-0F53-423A-9D70-5E73F1A2EAC7}" type="datetimeFigureOut">
              <a:rPr lang="da-DK" smtClean="0"/>
              <a:t>03-10-2018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088D-4328-4194-81BE-4B62CAF17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798066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7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3216151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algn="l"/>
            <a:r>
              <a:rPr lang="da-DK" sz="1500" dirty="0" err="1">
                <a:solidFill>
                  <a:srgbClr val="053253"/>
                </a:solidFill>
                <a:latin typeface="Verdana"/>
                <a:cs typeface="Verdana"/>
              </a:rPr>
              <a:t>Condesiodens</a:t>
            </a:r>
            <a:endParaRPr lang="da-DK" sz="15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702641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Paremus</a:t>
            </a:r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6" y="2361893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Loremus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85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14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32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51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7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7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10274" y="4890375"/>
            <a:ext cx="866970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0" indent="0">
              <a:buNone/>
              <a:defRPr sz="8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”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0249" y="4890375"/>
            <a:ext cx="7552826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2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0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3253"/>
              </a:solidFill>
            </a:endParaRPr>
          </a:p>
        </p:txBody>
      </p:sp>
      <p:pic>
        <p:nvPicPr>
          <p:cNvPr id="13" name="Billede 12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5" y="4892432"/>
            <a:ext cx="1723413" cy="170550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8"/>
          <p:cNvSpPr txBox="1">
            <a:spLocks/>
          </p:cNvSpPr>
          <p:nvPr userDrawn="1"/>
        </p:nvSpPr>
        <p:spPr>
          <a:xfrm>
            <a:off x="655473" y="3053262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>
                <a:solidFill>
                  <a:srgbClr val="FFFFFF"/>
                </a:solidFill>
                <a:latin typeface="Verdana"/>
                <a:cs typeface="Verdana"/>
              </a:rPr>
              <a:t>Parem</a:t>
            </a:r>
            <a:endParaRPr lang="da-DK" sz="15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1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9" y="4289463"/>
            <a:ext cx="1297407" cy="2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Bramming-Grindstedbanen</a:t>
            </a:r>
          </a:p>
          <a:p>
            <a:r>
              <a:rPr lang="da-DK" sz="1600" dirty="0" smtClean="0"/>
              <a:t>Borgerfølgegruppemøde </a:t>
            </a:r>
            <a:r>
              <a:rPr lang="da-DK" sz="1600" dirty="0" smtClean="0"/>
              <a:t>4. </a:t>
            </a:r>
            <a:r>
              <a:rPr lang="da-DK" sz="1600" dirty="0" smtClean="0"/>
              <a:t>oktober</a:t>
            </a:r>
            <a:r>
              <a:rPr lang="da-DK" sz="1600" dirty="0" smtClean="0"/>
              <a:t> 2018</a:t>
            </a:r>
            <a:endParaRPr lang="da-DK" sz="1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6173"/>
            <a:ext cx="9144000" cy="612140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7965990" y="4349783"/>
            <a:ext cx="1383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Foto: Ugeavisen.dk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377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Kyst til Kyst stien</a:t>
            </a:r>
          </a:p>
          <a:p>
            <a:r>
              <a:rPr lang="da-DK" dirty="0" smtClean="0"/>
              <a:t>Kongeå Stien</a:t>
            </a:r>
          </a:p>
          <a:p>
            <a:r>
              <a:rPr lang="da-DK" dirty="0" smtClean="0"/>
              <a:t>Den skæve bane</a:t>
            </a:r>
          </a:p>
          <a:p>
            <a:r>
              <a:rPr lang="da-DK" dirty="0" smtClean="0"/>
              <a:t>Troldhedebanen</a:t>
            </a:r>
          </a:p>
          <a:p>
            <a:r>
              <a:rPr lang="da-DK" dirty="0" smtClean="0"/>
              <a:t>Nordsøruten/Vesterhavsruten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En del af et nationalt rekreativt netværk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1218"/>
            <a:ext cx="4572000" cy="60176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/>
              <a:t>2</a:t>
            </a:r>
            <a:r>
              <a:rPr lang="da-DK" sz="2000" dirty="0" smtClean="0"/>
              <a:t> ben i dette projekt</a:t>
            </a:r>
            <a:endParaRPr lang="da-DK" sz="2000" dirty="0"/>
          </a:p>
        </p:txBody>
      </p:sp>
      <p:cxnSp>
        <p:nvCxnSpPr>
          <p:cNvPr id="5" name="Lige forbindelse 4"/>
          <p:cNvCxnSpPr/>
          <p:nvPr/>
        </p:nvCxnSpPr>
        <p:spPr>
          <a:xfrm flipV="1">
            <a:off x="2652584" y="2471351"/>
            <a:ext cx="4539048" cy="150752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636108" y="3970638"/>
            <a:ext cx="4464908" cy="141690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1046205" y="3785972"/>
            <a:ext cx="20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Baneprojekt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 rot="1061596">
            <a:off x="3680400" y="4424738"/>
            <a:ext cx="304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Tilstødende BD arealer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 rot="20484117">
            <a:off x="3702081" y="2934952"/>
            <a:ext cx="20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Banetracé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 rot="20484117">
            <a:off x="3814228" y="3070956"/>
            <a:ext cx="345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Rekreativ og social udviklingspotentiale</a:t>
            </a:r>
          </a:p>
        </p:txBody>
      </p:sp>
      <p:sp>
        <p:nvSpPr>
          <p:cNvPr id="13" name="Tekstfelt 12"/>
          <p:cNvSpPr txBox="1"/>
          <p:nvPr/>
        </p:nvSpPr>
        <p:spPr>
          <a:xfrm rot="1061596">
            <a:off x="3530096" y="4930142"/>
            <a:ext cx="401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Byudvikling og opsætning af rekreative faciliteter i forbindelse med tracéet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Bedre sammenhæng i tidligere stationsbyer som Agerbæk, hvor skolen kan kobles bedre på resten af byen.</a:t>
            </a:r>
          </a:p>
          <a:p>
            <a:r>
              <a:rPr lang="da-DK" dirty="0" smtClean="0"/>
              <a:t>Koble sig på Kyst til Kyst stien</a:t>
            </a:r>
          </a:p>
          <a:p>
            <a:pPr marL="0" indent="0">
              <a:buNone/>
            </a:pPr>
            <a:r>
              <a:rPr lang="da-DK" dirty="0" smtClean="0"/>
              <a:t>ved </a:t>
            </a:r>
            <a:r>
              <a:rPr lang="da-DK" dirty="0" err="1" smtClean="0"/>
              <a:t>Tofterup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err="1" smtClean="0"/>
              <a:t>Udviklingsportentiale</a:t>
            </a:r>
            <a:endParaRPr lang="da-DK" sz="20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-482" r="7410" b="9019"/>
          <a:stretch/>
        </p:blipFill>
        <p:spPr>
          <a:xfrm>
            <a:off x="4588475" y="3187104"/>
            <a:ext cx="3945925" cy="3125119"/>
          </a:xfrm>
          <a:prstGeom prst="rect">
            <a:avLst/>
          </a:prstGeom>
        </p:spPr>
      </p:pic>
      <p:cxnSp>
        <p:nvCxnSpPr>
          <p:cNvPr id="5" name="Lige pilforbindelse 4"/>
          <p:cNvCxnSpPr/>
          <p:nvPr/>
        </p:nvCxnSpPr>
        <p:spPr>
          <a:xfrm>
            <a:off x="6696431" y="4630393"/>
            <a:ext cx="349857" cy="23853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7137155" y="3905810"/>
            <a:ext cx="349857" cy="23853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/>
          <p:cNvSpPr txBox="1"/>
          <p:nvPr/>
        </p:nvSpPr>
        <p:spPr>
          <a:xfrm>
            <a:off x="3707027" y="6019015"/>
            <a:ext cx="124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Agerbæk</a:t>
            </a:r>
            <a:endParaRPr lang="da-DK" sz="1200" dirty="0"/>
          </a:p>
        </p:txBody>
      </p:sp>
      <p:sp>
        <p:nvSpPr>
          <p:cNvPr id="10" name="Tekstfelt 9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5" y="766119"/>
            <a:ext cx="4741035" cy="6858000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Forurening</a:t>
            </a:r>
          </a:p>
          <a:p>
            <a:r>
              <a:rPr lang="da-DK" dirty="0" smtClean="0"/>
              <a:t>Vedligeholdelse af bygningsværker (til rekreativt brug)</a:t>
            </a:r>
          </a:p>
          <a:p>
            <a:r>
              <a:rPr lang="da-DK" dirty="0" smtClean="0"/>
              <a:t>Skal skinner/sveller fjernes?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Udfordringer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7965989" y="6466703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Udfordringer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De fire kommuner kommer med et bud til Banedanmark på overtagelse af banestrækningen samt tilhørende arealer.</a:t>
            </a:r>
          </a:p>
          <a:p>
            <a:r>
              <a:rPr lang="da-DK" dirty="0" smtClean="0"/>
              <a:t>Banestrækningen og de tilhørende arealer overtages af de fire kommuner</a:t>
            </a:r>
          </a:p>
          <a:p>
            <a:r>
              <a:rPr lang="da-DK" dirty="0" smtClean="0"/>
              <a:t>Byudviklingsprojekter kan påbegyndes.</a:t>
            </a:r>
          </a:p>
          <a:p>
            <a:r>
              <a:rPr lang="da-DK" dirty="0" smtClean="0"/>
              <a:t>Der udvikles koncept for strækningen - borgerinddragelse</a:t>
            </a:r>
          </a:p>
          <a:p>
            <a:r>
              <a:rPr lang="da-DK" dirty="0" smtClean="0"/>
              <a:t>Fundraising</a:t>
            </a:r>
          </a:p>
          <a:p>
            <a:r>
              <a:rPr lang="da-DK" dirty="0" smtClean="0"/>
              <a:t>Etablering af sti og rekreative faciliteter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Processen fremover</a:t>
            </a:r>
            <a:endParaRPr lang="da-DK" sz="2000" dirty="0"/>
          </a:p>
        </p:txBody>
      </p:sp>
      <p:cxnSp>
        <p:nvCxnSpPr>
          <p:cNvPr id="5" name="Lige pilforbindelse 4"/>
          <p:cNvCxnSpPr/>
          <p:nvPr/>
        </p:nvCxnSpPr>
        <p:spPr>
          <a:xfrm>
            <a:off x="5726118" y="2620129"/>
            <a:ext cx="0" cy="275094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kstfelt 5"/>
          <p:cNvSpPr txBox="1"/>
          <p:nvPr/>
        </p:nvSpPr>
        <p:spPr>
          <a:xfrm>
            <a:off x="5890054" y="2620129"/>
            <a:ext cx="116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2018</a:t>
            </a:r>
            <a:endParaRPr lang="da-DK" sz="1400" dirty="0"/>
          </a:p>
        </p:txBody>
      </p:sp>
      <p:sp>
        <p:nvSpPr>
          <p:cNvPr id="8" name="Tekstfelt 7"/>
          <p:cNvSpPr txBox="1"/>
          <p:nvPr/>
        </p:nvSpPr>
        <p:spPr>
          <a:xfrm>
            <a:off x="5890053" y="3369638"/>
            <a:ext cx="116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2018</a:t>
            </a:r>
            <a:endParaRPr lang="da-DK" sz="1400" dirty="0"/>
          </a:p>
        </p:txBody>
      </p:sp>
      <p:sp>
        <p:nvSpPr>
          <p:cNvPr id="9" name="Tekstfelt 8"/>
          <p:cNvSpPr txBox="1"/>
          <p:nvPr/>
        </p:nvSpPr>
        <p:spPr>
          <a:xfrm>
            <a:off x="7265773" y="6433752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Fremadrettet proces</a:t>
            </a:r>
            <a:endParaRPr lang="da-DK" sz="1400" dirty="0">
              <a:latin typeface="Museo Sans 100" panose="02000000000000000000" pitchFamily="50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 rot="19838881">
            <a:off x="5320516" y="3338424"/>
            <a:ext cx="389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Vi mangler at høre fra </a:t>
            </a:r>
            <a:r>
              <a:rPr lang="da-DK" dirty="0" err="1" smtClean="0">
                <a:solidFill>
                  <a:srgbClr val="FF0000"/>
                </a:solidFill>
              </a:rPr>
              <a:t>BaneDanmark</a:t>
            </a:r>
            <a:r>
              <a:rPr lang="da-DK" dirty="0" smtClean="0">
                <a:solidFill>
                  <a:srgbClr val="FF0000"/>
                </a:solidFill>
              </a:rPr>
              <a:t> omkring den videre overdragelsesproces.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160">
            <a:off x="5537500" y="1744196"/>
            <a:ext cx="2700424" cy="381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Udgangspunkt</a:t>
            </a:r>
            <a:r>
              <a:rPr lang="da-DK" dirty="0" smtClean="0"/>
              <a:t>: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Der tages udgangspunkt i at den kommende sti skal have en klar reference til tiden som jernbane på strækningen.</a:t>
            </a:r>
          </a:p>
          <a:p>
            <a:pPr marL="0" indent="0">
              <a:buNone/>
            </a:pPr>
            <a:r>
              <a:rPr lang="da-DK" dirty="0" smtClean="0"/>
              <a:t>Der skal være den samme identitet for hele strækningen.</a:t>
            </a:r>
          </a:p>
          <a:p>
            <a:pPr marL="0" indent="0">
              <a:buNone/>
            </a:pPr>
            <a:r>
              <a:rPr lang="da-DK" dirty="0"/>
              <a:t>Der skal ske borgerinddragelse blandt borgere langs </a:t>
            </a:r>
            <a:r>
              <a:rPr lang="da-DK" dirty="0" smtClean="0"/>
              <a:t>strækningen for sikre lokal forankring.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Alle </a:t>
            </a:r>
            <a:r>
              <a:rPr lang="da-DK" dirty="0" smtClean="0"/>
              <a:t>4 kommuner forpligter sig til at følge koncept og designmanual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Koncept og designmanual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246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160">
            <a:off x="5537500" y="1744196"/>
            <a:ext cx="2700424" cy="381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Det er vigtigt at strækningen får et fælles koncept og design så strækningen får samme visuelle identitet i faciliteterne.</a:t>
            </a:r>
          </a:p>
          <a:p>
            <a:pPr marL="0" indent="0">
              <a:buNone/>
            </a:pPr>
            <a:r>
              <a:rPr lang="da-DK" dirty="0" smtClean="0"/>
              <a:t>Vi fire kommuner udarbejder et forslag til både design og koncept for stien. 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Der kobles en ekstern rådgiver (arkitekt) på for at sikre at alle aspekter er belyst. Dette skal sikre en fordel i forhold til at søge eksterne midler til etablering.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Koncept og designmanual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540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For at sikre et ordentligt lokal forankret projekt er vi interesseret i at høre jeres tanker og idéer til den kommende banesti.</a:t>
            </a:r>
            <a:endParaRPr lang="da-DK" dirty="0" smtClean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Jeres tanker og idéer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9411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da-DK" dirty="0" smtClean="0"/>
              <a:t>Præsentation </a:t>
            </a:r>
            <a:r>
              <a:rPr lang="da-DK" dirty="0"/>
              <a:t>af deltagere.</a:t>
            </a:r>
          </a:p>
          <a:p>
            <a:pPr lvl="0"/>
            <a:r>
              <a:rPr lang="da-DK" dirty="0"/>
              <a:t>Orientering om projektet.</a:t>
            </a:r>
          </a:p>
          <a:p>
            <a:pPr lvl="1"/>
            <a:r>
              <a:rPr lang="da-DK" dirty="0"/>
              <a:t>Processen hidtil og fremadrettet.</a:t>
            </a:r>
          </a:p>
          <a:p>
            <a:pPr lvl="1"/>
            <a:r>
              <a:rPr lang="da-DK" dirty="0"/>
              <a:t>Hvor er vi nu?</a:t>
            </a:r>
          </a:p>
          <a:p>
            <a:pPr lvl="1"/>
            <a:r>
              <a:rPr lang="da-DK" dirty="0"/>
              <a:t>Hvad tænker vi kommuner om fremtidens banestrækning?</a:t>
            </a:r>
          </a:p>
          <a:p>
            <a:pPr lvl="0"/>
            <a:r>
              <a:rPr lang="da-DK" dirty="0"/>
              <a:t>Hvad har i haft af tanker og idéer til den fremtidige banestrækning.</a:t>
            </a:r>
          </a:p>
          <a:p>
            <a:pPr lvl="0"/>
            <a:r>
              <a:rPr lang="da-DK" dirty="0"/>
              <a:t>Evt.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800" dirty="0" smtClean="0"/>
              <a:t>Dagsorden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567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2012 Kommunerne kommenterer en nedlæggelse af banestrækningen samstemmende med et ønske om at strækningen overgår til rekreative formål. Billund ønskede dog også jernbanedriften opretholdt.</a:t>
            </a:r>
          </a:p>
          <a:p>
            <a:r>
              <a:rPr lang="da-DK" dirty="0"/>
              <a:t>September 2015 Der stilles spørgsmål til Transportministeren om de berørte kommuner vil blive spurgt først vedr. </a:t>
            </a:r>
            <a:r>
              <a:rPr lang="da-DK" dirty="0" err="1"/>
              <a:t>afhændning</a:t>
            </a:r>
            <a:r>
              <a:rPr lang="da-DK" dirty="0"/>
              <a:t> af banestrækningen.</a:t>
            </a:r>
          </a:p>
          <a:p>
            <a:r>
              <a:rPr lang="da-DK" dirty="0"/>
              <a:t>2. dec. 2015 Første møde i arbejdsgruppen mellem de fire Kommuner.</a:t>
            </a:r>
          </a:p>
          <a:p>
            <a:r>
              <a:rPr lang="da-DK" dirty="0"/>
              <a:t>12. januar 2016 møde med Banedanmark.</a:t>
            </a:r>
          </a:p>
          <a:p>
            <a:r>
              <a:rPr lang="da-DK" dirty="0"/>
              <a:t>20. juni instruks fra Transportministeriet vedr. overdragelse af skinner samt tekniske anlæg til Mariagerfjord Kommune. Til Veteranjernbane. Omhandler skinner ved Vejrup Station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000" dirty="0" smtClean="0"/>
              <a:t>Projektet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1850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500" dirty="0" smtClean="0"/>
              <a:t>Den samlede strækning fra Randers-Esbjerg 181,6 km.</a:t>
            </a:r>
          </a:p>
          <a:p>
            <a:r>
              <a:rPr lang="da-DK" sz="1500" dirty="0" smtClean="0"/>
              <a:t>Bramming-Grindsted tracé indviet 12. november 1916</a:t>
            </a:r>
          </a:p>
          <a:p>
            <a:r>
              <a:rPr lang="da-DK" sz="1500" dirty="0" smtClean="0"/>
              <a:t>Godstrafik frem til 3. juni 2012.</a:t>
            </a:r>
          </a:p>
          <a:p>
            <a:r>
              <a:rPr lang="da-DK" sz="1500" dirty="0" smtClean="0"/>
              <a:t>Sidste veterantog 31.maj 2012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Den jyske diagonalbane Bramming-Langå</a:t>
            </a:r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12164"/>
          <a:stretch>
            <a:fillRect/>
          </a:stretch>
        </p:blipFill>
        <p:spPr/>
      </p:pic>
      <p:sp>
        <p:nvSpPr>
          <p:cNvPr id="11" name="Tekstfelt 10"/>
          <p:cNvSpPr txBox="1"/>
          <p:nvPr/>
        </p:nvSpPr>
        <p:spPr>
          <a:xfrm>
            <a:off x="7965989" y="6466703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Historie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500" dirty="0" smtClean="0"/>
              <a:t>Af de nedlagte strækninger er 142,9 km. af tracéet bevaret og tilgængeligt på 132,5 km.</a:t>
            </a:r>
          </a:p>
          <a:p>
            <a:r>
              <a:rPr lang="da-DK" sz="1500" dirty="0" smtClean="0"/>
              <a:t>Laurbjerg –Silkeborg Natursti</a:t>
            </a:r>
          </a:p>
          <a:p>
            <a:r>
              <a:rPr lang="da-DK" sz="1500" dirty="0" smtClean="0"/>
              <a:t>Funder-Grindsted overdraget til Naturstyrelsen - Natursti</a:t>
            </a:r>
          </a:p>
          <a:p>
            <a:r>
              <a:rPr lang="da-DK" sz="1500" dirty="0" smtClean="0"/>
              <a:t>Grindsted-Bramming ?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Strækninger hvor banetracé er bevaret</a:t>
            </a:r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2089597"/>
            <a:ext cx="4291012" cy="2413694"/>
          </a:xfrm>
        </p:spPr>
      </p:pic>
      <p:pic>
        <p:nvPicPr>
          <p:cNvPr id="2" name="Billede 1" descr="Grindsted til Langå – Google Maps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8907" r="15947" b="2804"/>
          <a:stretch/>
        </p:blipFill>
        <p:spPr>
          <a:xfrm>
            <a:off x="3635388" y="1896106"/>
            <a:ext cx="5181601" cy="390473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965989" y="6492604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Historie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Web GIS - Natur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25019" r="13424"/>
          <a:stretch/>
        </p:blipFill>
        <p:spPr>
          <a:xfrm>
            <a:off x="771835" y="1178010"/>
            <a:ext cx="7194154" cy="497863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Strækningen 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Øget bosætning</a:t>
            </a:r>
          </a:p>
          <a:p>
            <a:r>
              <a:rPr lang="da-DK" dirty="0" smtClean="0"/>
              <a:t>Rekreative udfoldelsesmuligheder</a:t>
            </a:r>
          </a:p>
          <a:p>
            <a:r>
              <a:rPr lang="da-DK" dirty="0" smtClean="0"/>
              <a:t>Positiv byudvikling i Stationsbyerne</a:t>
            </a:r>
          </a:p>
          <a:p>
            <a:r>
              <a:rPr lang="da-DK" dirty="0" smtClean="0"/>
              <a:t>Profilering af naturen</a:t>
            </a:r>
          </a:p>
          <a:p>
            <a:r>
              <a:rPr lang="da-DK" dirty="0" smtClean="0"/>
              <a:t>Øget indlandsturisme</a:t>
            </a:r>
          </a:p>
          <a:p>
            <a:pPr lvl="1"/>
            <a:r>
              <a:rPr lang="da-DK" dirty="0" smtClean="0"/>
              <a:t>Vi hægter os på etableret rekreativt netværk</a:t>
            </a:r>
          </a:p>
          <a:p>
            <a:pPr lvl="1"/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3200" dirty="0" smtClean="0"/>
              <a:t>Udviklingspotentiale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1875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Andre nedlagte banestrækninger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En del af et nationalt rekreativt netværk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Billede 3" descr="Vestjylland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8172" r="10360"/>
          <a:stretch/>
        </p:blipFill>
        <p:spPr>
          <a:xfrm>
            <a:off x="3545385" y="1960673"/>
            <a:ext cx="5042990" cy="441541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Mulighed for at komme til:</a:t>
            </a:r>
          </a:p>
          <a:p>
            <a:pPr marL="0" indent="0">
              <a:buNone/>
            </a:pPr>
            <a:r>
              <a:rPr lang="da-DK" dirty="0" smtClean="0"/>
              <a:t>Randers</a:t>
            </a:r>
          </a:p>
          <a:p>
            <a:pPr marL="0" indent="0">
              <a:buNone/>
            </a:pPr>
            <a:r>
              <a:rPr lang="da-DK" dirty="0" smtClean="0"/>
              <a:t>Horsens</a:t>
            </a:r>
          </a:p>
          <a:p>
            <a:pPr marL="0" indent="0">
              <a:buNone/>
            </a:pPr>
            <a:r>
              <a:rPr lang="da-DK" dirty="0" smtClean="0"/>
              <a:t>Limfjorden </a:t>
            </a:r>
          </a:p>
          <a:p>
            <a:pPr marL="0" indent="0">
              <a:buNone/>
            </a:pPr>
            <a:r>
              <a:rPr lang="da-DK" dirty="0" smtClean="0"/>
              <a:t>Ålborg</a:t>
            </a:r>
          </a:p>
          <a:p>
            <a:pPr marL="0" indent="0">
              <a:buNone/>
            </a:pPr>
            <a:r>
              <a:rPr lang="da-DK" dirty="0" smtClean="0"/>
              <a:t>Viborg</a:t>
            </a:r>
            <a:endParaRPr lang="da-DK" dirty="0"/>
          </a:p>
        </p:txBody>
      </p:sp>
      <p:pic>
        <p:nvPicPr>
          <p:cNvPr id="7" name="Billede 6" descr="Østjylland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8000" r="16937"/>
          <a:stretch/>
        </p:blipFill>
        <p:spPr>
          <a:xfrm>
            <a:off x="3585827" y="1925762"/>
            <a:ext cx="5222790" cy="4588624"/>
          </a:xfrm>
          <a:prstGeom prst="rect">
            <a:avLst/>
          </a:prstGeom>
        </p:spPr>
      </p:pic>
      <p:sp>
        <p:nvSpPr>
          <p:cNvPr id="8" name="Pladsholder til tekst 2"/>
          <p:cNvSpPr txBox="1">
            <a:spLocks/>
          </p:cNvSpPr>
          <p:nvPr/>
        </p:nvSpPr>
        <p:spPr>
          <a:xfrm>
            <a:off x="673956" y="1596136"/>
            <a:ext cx="3082499" cy="65925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0532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smtClean="0"/>
              <a:t>En del af et nationalt rekreativt netværk</a:t>
            </a:r>
            <a:endParaRPr lang="da-DK" sz="2000" dirty="0"/>
          </a:p>
        </p:txBody>
      </p:sp>
      <p:sp>
        <p:nvSpPr>
          <p:cNvPr id="5" name="Tekstfelt 4"/>
          <p:cNvSpPr txBox="1"/>
          <p:nvPr/>
        </p:nvSpPr>
        <p:spPr>
          <a:xfrm>
            <a:off x="7331676" y="6458465"/>
            <a:ext cx="2356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useo Sans 100" panose="02000000000000000000" pitchFamily="50" charset="0"/>
              </a:rPr>
              <a:t>Udviklingspotentiale</a:t>
            </a:r>
            <a:endParaRPr lang="da-DK" sz="1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9C3143B-CE07-46CB-AA72-8A131DB1BD22}"/>
    </a:ext>
  </a:extLst>
</a:theme>
</file>

<file path=ppt/theme/theme10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ing, Sub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4C4BAC87-C07C-4E1B-A403-19FA8B2C96BF}"/>
    </a:ext>
  </a:extLst>
</a:theme>
</file>

<file path=ppt/theme/theme3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E6773B34-E4D1-4EC4-AE2D-E8A4676FC49C}"/>
    </a:ext>
  </a:extLst>
</a:theme>
</file>

<file path=ppt/theme/theme4.xml><?xml version="1.0" encoding="utf-8"?>
<a:theme xmlns:a="http://schemas.openxmlformats.org/drawingml/2006/main" name="Heading + bullets + picture">
  <a:themeElements>
    <a:clrScheme name="Varde-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6907E08-A471-4A75-902A-53F6CDDEDE72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79FCF2CF-B5B1-415D-9CA2-87F70EB19516}"/>
    </a:ext>
  </a:extLst>
</a:theme>
</file>

<file path=ppt/theme/theme6.xml><?xml version="1.0" encoding="utf-8"?>
<a:theme xmlns:a="http://schemas.openxmlformats.org/drawingml/2006/main" name="Full screen imag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0A78485D-B48D-404D-AB84-1CA7996C209D}"/>
    </a:ext>
  </a:extLst>
</a:theme>
</file>

<file path=ppt/theme/theme7.xml><?xml version="1.0" encoding="utf-8"?>
<a:theme xmlns:a="http://schemas.openxmlformats.org/drawingml/2006/main" name="Cover #3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36D7B46D-BDCE-4ECC-A1DC-27BB4889FBEA}"/>
    </a:ext>
  </a:extLst>
</a:theme>
</file>

<file path=ppt/theme/theme8.xml><?xml version="1.0" encoding="utf-8"?>
<a:theme xmlns:a="http://schemas.openxmlformats.org/drawingml/2006/main" name="Cover #4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BB43C96D-9076-4665-A558-B6E1882D0448}"/>
    </a:ext>
  </a:extLst>
</a:theme>
</file>

<file path=ppt/theme/theme9.xml><?xml version="1.0" encoding="utf-8"?>
<a:theme xmlns:a="http://schemas.openxmlformats.org/drawingml/2006/main" name="Cover #2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2A2E30D-59D2-4595-B432-A7C0B77515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543</Words>
  <Application>Microsoft Office PowerPoint</Application>
  <PresentationFormat>Skærmshow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9</vt:i4>
      </vt:variant>
      <vt:variant>
        <vt:lpstr>Slidetitler</vt:lpstr>
      </vt:variant>
      <vt:variant>
        <vt:i4>18</vt:i4>
      </vt:variant>
    </vt:vector>
  </HeadingPairs>
  <TitlesOfParts>
    <vt:vector size="31" baseType="lpstr">
      <vt:lpstr>Arial</vt:lpstr>
      <vt:lpstr>Calibri</vt:lpstr>
      <vt:lpstr>Museo Sans 100</vt:lpstr>
      <vt:lpstr>Verdana</vt:lpstr>
      <vt:lpstr>1_Cover #5 - eget billede</vt:lpstr>
      <vt:lpstr>Heading, Subheading + bullets</vt:lpstr>
      <vt:lpstr>Heading + bullets</vt:lpstr>
      <vt:lpstr>Heading + bullets + picture</vt:lpstr>
      <vt:lpstr>Blue</vt:lpstr>
      <vt:lpstr>Full screen image</vt:lpstr>
      <vt:lpstr>Cover #3</vt:lpstr>
      <vt:lpstr>Cover #4</vt:lpstr>
      <vt:lpstr>Cover #2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Clausen</dc:creator>
  <cp:lastModifiedBy>Henrik Abildgaard Nonnegård</cp:lastModifiedBy>
  <cp:revision>83</cp:revision>
  <cp:lastPrinted>2017-09-01T08:25:37Z</cp:lastPrinted>
  <dcterms:created xsi:type="dcterms:W3CDTF">2016-09-12T06:20:52Z</dcterms:created>
  <dcterms:modified xsi:type="dcterms:W3CDTF">2018-10-04T13:07:59Z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InstanceGUID">
    <vt:lpwstr>{1D1DE088-576B-4AE5-AE21-2658687FC591}</vt:lpwstr>
  </property>
</Properties>
</file>