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402" r:id="rId2"/>
    <p:sldId id="404" r:id="rId3"/>
    <p:sldId id="405" r:id="rId4"/>
    <p:sldId id="403" r:id="rId5"/>
    <p:sldId id="407" r:id="rId6"/>
    <p:sldId id="408" r:id="rId7"/>
    <p:sldId id="310" r:id="rId8"/>
    <p:sldId id="399" r:id="rId9"/>
    <p:sldId id="387" r:id="rId10"/>
    <p:sldId id="297" r:id="rId11"/>
    <p:sldId id="417" r:id="rId12"/>
    <p:sldId id="382" r:id="rId13"/>
    <p:sldId id="294" r:id="rId14"/>
    <p:sldId id="323" r:id="rId15"/>
    <p:sldId id="324" r:id="rId16"/>
    <p:sldId id="377" r:id="rId17"/>
    <p:sldId id="300" r:id="rId18"/>
    <p:sldId id="397" r:id="rId19"/>
    <p:sldId id="393" r:id="rId20"/>
    <p:sldId id="400" r:id="rId21"/>
    <p:sldId id="398" r:id="rId22"/>
    <p:sldId id="412" r:id="rId23"/>
    <p:sldId id="413" r:id="rId24"/>
    <p:sldId id="414" r:id="rId25"/>
    <p:sldId id="415" r:id="rId26"/>
    <p:sldId id="410" r:id="rId27"/>
    <p:sldId id="416" r:id="rId28"/>
    <p:sldId id="406" r:id="rId29"/>
    <p:sldId id="418" r:id="rId30"/>
    <p:sldId id="360" r:id="rId31"/>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640"/>
    <a:srgbClr val="6C9B8E"/>
    <a:srgbClr val="43C8F5"/>
    <a:srgbClr val="F26A36"/>
    <a:srgbClr val="F4EAE4"/>
    <a:srgbClr val="7FD13B"/>
    <a:srgbClr val="6C798C"/>
    <a:srgbClr val="EC4124"/>
    <a:srgbClr val="2E4036"/>
    <a:srgbClr val="A5A9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3091" autoAdjust="0"/>
  </p:normalViewPr>
  <p:slideViewPr>
    <p:cSldViewPr snapToGrid="0">
      <p:cViewPr varScale="1">
        <p:scale>
          <a:sx n="64" d="100"/>
          <a:sy n="64" d="100"/>
        </p:scale>
        <p:origin x="115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8A095-5B80-409D-8612-7036EC688347}" type="datetimeFigureOut">
              <a:rPr lang="da-DK" smtClean="0"/>
              <a:t>30-11-2017</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7684F-3D26-46CA-BEB1-5762E2453FC4}" type="slidenum">
              <a:rPr lang="da-DK" smtClean="0"/>
              <a:t>‹nr.›</a:t>
            </a:fld>
            <a:endParaRPr lang="da-DK"/>
          </a:p>
        </p:txBody>
      </p:sp>
    </p:spTree>
    <p:extLst>
      <p:ext uri="{BB962C8B-B14F-4D97-AF65-F5344CB8AC3E}">
        <p14:creationId xmlns:p14="http://schemas.microsoft.com/office/powerpoint/2010/main" val="79289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1</a:t>
            </a:fld>
            <a:endParaRPr lang="da-DK"/>
          </a:p>
        </p:txBody>
      </p:sp>
    </p:spTree>
    <p:extLst>
      <p:ext uri="{BB962C8B-B14F-4D97-AF65-F5344CB8AC3E}">
        <p14:creationId xmlns:p14="http://schemas.microsoft.com/office/powerpoint/2010/main" val="293762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besøgt Helle Hallen, som har eksisterende lokaler, der er egnet til formålet. </a:t>
            </a:r>
          </a:p>
          <a:p>
            <a:r>
              <a:rPr lang="da-DK" dirty="0"/>
              <a:t>Lokalerne er:</a:t>
            </a:r>
          </a:p>
          <a:p>
            <a:r>
              <a:rPr lang="da-DK" dirty="0"/>
              <a:t>Behandlerrum = det nye fitnesscenter, </a:t>
            </a:r>
          </a:p>
          <a:p>
            <a:r>
              <a:rPr lang="da-DK" dirty="0"/>
              <a:t>Mødelokale 5 = det gamle center-kontor</a:t>
            </a:r>
          </a:p>
          <a:p>
            <a:r>
              <a:rPr lang="da-DK" dirty="0"/>
              <a:t>Mødelokale 1. </a:t>
            </a:r>
          </a:p>
          <a:p>
            <a:r>
              <a:rPr lang="da-DK" dirty="0"/>
              <a:t>I alt kan der straks forberedes 5 til 7 kontorpladser.</a:t>
            </a:r>
          </a:p>
          <a:p>
            <a:r>
              <a:rPr lang="da-DK" dirty="0"/>
              <a:t>Ligeledes har vi kontakt med Agerbæk El, Årre Gl. Kommunekontor og Starup Gl. Brugsforening, som også har lokaler til rådighed. Såfremt at nogle iværksættere insisterer på at drive deres virksomhed i en bestemt by, så skal det være en mulighed, som kan tilbydes i samarbejde med Væksthuset ved Helle Hallen.</a:t>
            </a:r>
          </a:p>
        </p:txBody>
      </p:sp>
      <p:sp>
        <p:nvSpPr>
          <p:cNvPr id="4" name="Pladsholder til slidenummer 3"/>
          <p:cNvSpPr>
            <a:spLocks noGrp="1"/>
          </p:cNvSpPr>
          <p:nvPr>
            <p:ph type="sldNum" sz="quarter" idx="10"/>
          </p:nvPr>
        </p:nvSpPr>
        <p:spPr/>
        <p:txBody>
          <a:bodyPr/>
          <a:lstStyle/>
          <a:p>
            <a:fld id="{93D7684F-3D26-46CA-BEB1-5762E2453FC4}" type="slidenum">
              <a:rPr lang="da-DK" smtClean="0"/>
              <a:t>15</a:t>
            </a:fld>
            <a:endParaRPr lang="da-DK"/>
          </a:p>
        </p:txBody>
      </p:sp>
    </p:spTree>
    <p:extLst>
      <p:ext uri="{BB962C8B-B14F-4D97-AF65-F5344CB8AC3E}">
        <p14:creationId xmlns:p14="http://schemas.microsoft.com/office/powerpoint/2010/main" val="383434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ProVarde lægger op til at flere virksomheder i vores område bliver medlem af ProVarde. Håbet er, at et større medlemstal kan bidrage til at flere virksomheder kan samarbejde og netværke med hinanden. Specielt kan nye iværksættere i vores væksthus og eksisterende virksomheder have gensidig gavn af hinandens kompetencer og støtte.</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17</a:t>
            </a:fld>
            <a:endParaRPr lang="da-DK"/>
          </a:p>
        </p:txBody>
      </p:sp>
    </p:spTree>
    <p:extLst>
      <p:ext uri="{BB962C8B-B14F-4D97-AF65-F5344CB8AC3E}">
        <p14:creationId xmlns:p14="http://schemas.microsoft.com/office/powerpoint/2010/main" val="307085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ProVarde giver også mulighed for at erhvervsfolk kan tage "innovationsuddannelsen" lokalt i vores område. Det går kort og godt ud på at eksisterende virksomheder kan opgraderer deres viden om fremtidens krav til virksomhedsdrift</a:t>
            </a:r>
          </a:p>
        </p:txBody>
      </p:sp>
      <p:sp>
        <p:nvSpPr>
          <p:cNvPr id="4" name="Pladsholder til slidenummer 3"/>
          <p:cNvSpPr>
            <a:spLocks noGrp="1"/>
          </p:cNvSpPr>
          <p:nvPr>
            <p:ph type="sldNum" sz="quarter" idx="10"/>
          </p:nvPr>
        </p:nvSpPr>
        <p:spPr/>
        <p:txBody>
          <a:bodyPr/>
          <a:lstStyle/>
          <a:p>
            <a:fld id="{93D7684F-3D26-46CA-BEB1-5762E2453FC4}" type="slidenum">
              <a:rPr lang="da-DK" smtClean="0"/>
              <a:t>18</a:t>
            </a:fld>
            <a:endParaRPr lang="da-DK"/>
          </a:p>
        </p:txBody>
      </p:sp>
    </p:spTree>
    <p:extLst>
      <p:ext uri="{BB962C8B-B14F-4D97-AF65-F5344CB8AC3E}">
        <p14:creationId xmlns:p14="http://schemas.microsoft.com/office/powerpoint/2010/main" val="89418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De selvstændige erhvervsdrivende kan gavne deres virksomhed ved at:</a:t>
            </a:r>
          </a:p>
          <a:p>
            <a:pPr marL="285750" indent="-285750">
              <a:buFont typeface="Arial" panose="020B0604020202020204" pitchFamily="34" charset="0"/>
              <a:buChar char="•"/>
            </a:pPr>
            <a:r>
              <a:rPr lang="da-DK" dirty="0"/>
              <a:t>Drive virksomhed i professionelle og moderne rammer</a:t>
            </a:r>
          </a:p>
          <a:p>
            <a:pPr marL="285750" indent="-285750">
              <a:buFont typeface="Arial" panose="020B0604020202020204" pitchFamily="34" charset="0"/>
              <a:buChar char="•"/>
            </a:pPr>
            <a:r>
              <a:rPr lang="da-DK" dirty="0"/>
              <a:t>Opnå større eksponering af virksomheden</a:t>
            </a:r>
          </a:p>
          <a:p>
            <a:pPr marL="285750" indent="-285750">
              <a:buFont typeface="Arial" panose="020B0604020202020204" pitchFamily="34" charset="0"/>
              <a:buChar char="•"/>
            </a:pPr>
            <a:r>
              <a:rPr lang="da-DK" dirty="0"/>
              <a:t>Styrke netværket</a:t>
            </a:r>
          </a:p>
          <a:p>
            <a:pPr marL="285750" indent="-285750">
              <a:buFont typeface="Arial" panose="020B0604020202020204" pitchFamily="34" charset="0"/>
              <a:buChar char="•"/>
            </a:pPr>
            <a:r>
              <a:rPr lang="da-DK" dirty="0"/>
              <a:t>Få nogle "kollegaer" i dagligdagen</a:t>
            </a:r>
          </a:p>
          <a:p>
            <a:pPr marL="285750" indent="-285750">
              <a:buFont typeface="Arial" panose="020B0604020202020204" pitchFamily="34" charset="0"/>
              <a:buChar char="•"/>
            </a:pPr>
            <a:r>
              <a:rPr lang="da-DK" dirty="0"/>
              <a:t>Adskille arbejdsliv og fritid</a:t>
            </a:r>
          </a:p>
          <a:p>
            <a:pPr marL="285750" indent="-285750">
              <a:buFont typeface="Arial" panose="020B0604020202020204" pitchFamily="34" charset="0"/>
              <a:buChar char="•"/>
            </a:pPr>
            <a:r>
              <a:rPr lang="da-DK" dirty="0"/>
              <a:t>Få mere effektiv arbejdstid</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19</a:t>
            </a:fld>
            <a:endParaRPr lang="da-DK"/>
          </a:p>
        </p:txBody>
      </p:sp>
    </p:spTree>
    <p:extLst>
      <p:ext uri="{BB962C8B-B14F-4D97-AF65-F5344CB8AC3E}">
        <p14:creationId xmlns:p14="http://schemas.microsoft.com/office/powerpoint/2010/main" val="2639126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solidFill>
                  <a:srgbClr val="000000"/>
                </a:solidFill>
                <a:latin typeface="arial" panose="020B0604020202020204" pitchFamily="34" charset="0"/>
              </a:rPr>
              <a:t>Væksthuset skal tilbyde iværksætter og mikrovirksomheder: "ALL INCLUSIVE"!</a:t>
            </a:r>
          </a:p>
          <a:p>
            <a:pPr marL="285750" indent="-285750">
              <a:buFont typeface="Arial" panose="020B0604020202020204" pitchFamily="34" charset="0"/>
              <a:buChar char="•"/>
            </a:pPr>
            <a:r>
              <a:rPr lang="da-DK" dirty="0"/>
              <a:t>Møbleret kontorplads inkl. bredbånd, WIFI, tyverialarm, rengøring, vinduespudsning, lys og varme = 1.200 kr. pr. md. Ekskl. moms.</a:t>
            </a:r>
          </a:p>
          <a:p>
            <a:pPr marL="285750" indent="-285750">
              <a:buFont typeface="Arial" panose="020B0604020202020204" pitchFamily="34" charset="0"/>
              <a:buChar char="•"/>
            </a:pPr>
            <a:r>
              <a:rPr lang="da-DK" dirty="0"/>
              <a:t>Uddannelse, kursus, netværksmøder og mentorordning med produktionsingeniør = En del af medlemskabet i ProVarde</a:t>
            </a:r>
          </a:p>
          <a:p>
            <a:pPr marL="285750" indent="-285750">
              <a:buFont typeface="Arial" panose="020B0604020202020204" pitchFamily="34" charset="0"/>
              <a:buChar char="•"/>
            </a:pPr>
            <a:r>
              <a:rPr lang="da-DK" dirty="0"/>
              <a:t>Reception, sekretærpersonale, telefonpasning, gæstemodtagelse, post og pakke-håndtering</a:t>
            </a:r>
          </a:p>
          <a:p>
            <a:pPr marL="285750" indent="-285750">
              <a:buFont typeface="Arial" panose="020B0604020202020204" pitchFamily="34" charset="0"/>
              <a:buChar char="•"/>
            </a:pPr>
            <a:r>
              <a:rPr lang="da-DK" dirty="0"/>
              <a:t>Rådgivning af revisor og jurist gratis hver måned</a:t>
            </a:r>
          </a:p>
          <a:p>
            <a:pPr marL="285750" indent="-285750">
              <a:buFont typeface="Arial" panose="020B0604020202020204" pitchFamily="34" charset="0"/>
              <a:buChar char="•"/>
            </a:pPr>
            <a:r>
              <a:rPr lang="da-DK" dirty="0"/>
              <a:t>Porto, print og kopi</a:t>
            </a:r>
          </a:p>
          <a:p>
            <a:pPr marL="285750" indent="-285750">
              <a:buFont typeface="Arial" panose="020B0604020202020204" pitchFamily="34" charset="0"/>
              <a:buChar char="•"/>
            </a:pPr>
            <a:r>
              <a:rPr lang="da-DK" dirty="0"/>
              <a:t>Mødelokaler og AV-udstyr. Gratis mødelokaler i andre væksthuse i Danmark</a:t>
            </a:r>
          </a:p>
          <a:p>
            <a:pPr marL="285750" indent="-285750">
              <a:buFont typeface="Arial" panose="020B0604020202020204" pitchFamily="34" charset="0"/>
              <a:buChar char="•"/>
            </a:pPr>
            <a:r>
              <a:rPr lang="da-DK" dirty="0"/>
              <a:t>Markedsføring af virksomhed med skiltning, hjemmeside, præsentationsskærm og nyhedsmail</a:t>
            </a:r>
          </a:p>
          <a:p>
            <a:pPr marL="285750" indent="-285750">
              <a:buFont typeface="Arial" panose="020B0604020202020204" pitchFamily="34" charset="0"/>
              <a:buChar char="•"/>
            </a:pPr>
            <a:r>
              <a:rPr lang="da-DK" dirty="0"/>
              <a:t>Kantineordning og kaffemaskine</a:t>
            </a:r>
          </a:p>
          <a:p>
            <a:pPr marL="285750" indent="-285750">
              <a:buFont typeface="Arial" panose="020B0604020202020204" pitchFamily="34" charset="0"/>
              <a:buChar char="•"/>
            </a:pPr>
            <a:r>
              <a:rPr lang="da-DK" dirty="0"/>
              <a:t>Aviser og erhvervsmagasiner</a:t>
            </a:r>
          </a:p>
          <a:p>
            <a:pPr marL="285750" indent="-285750">
              <a:buFont typeface="Arial" panose="020B0604020202020204" pitchFamily="34" charset="0"/>
              <a:buChar char="•"/>
            </a:pPr>
            <a:r>
              <a:rPr lang="da-DK" dirty="0"/>
              <a:t>Parkeringspladser</a:t>
            </a:r>
          </a:p>
          <a:p>
            <a:pPr marL="285750" indent="-285750">
              <a:buFont typeface="Arial" panose="020B0604020202020204" pitchFamily="34" charset="0"/>
              <a:buChar char="•"/>
            </a:pPr>
            <a:r>
              <a:rPr lang="da-DK" dirty="0"/>
              <a:t>Døgnadgang</a:t>
            </a:r>
          </a:p>
          <a:p>
            <a:pPr marL="285750" indent="-285750">
              <a:buFont typeface="Arial" panose="020B0604020202020204" pitchFamily="34" charset="0"/>
              <a:buChar char="•"/>
            </a:pPr>
            <a:r>
              <a:rPr lang="da-DK" dirty="0"/>
              <a:t>Sociale aktiviteter: Julefrokost, </a:t>
            </a:r>
            <a:r>
              <a:rPr lang="da-DK" dirty="0" err="1"/>
              <a:t>fredagsøl</a:t>
            </a:r>
            <a:r>
              <a:rPr lang="da-DK" dirty="0"/>
              <a:t>/cafe m.m.</a:t>
            </a:r>
            <a:endParaRPr lang="da-DK" dirty="0">
              <a:solidFill>
                <a:srgbClr val="333333"/>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333333"/>
                </a:solidFill>
                <a:latin typeface="Open Sans"/>
              </a:rPr>
              <a:t>Vi har også set at væksthuset i Rødding har mindre værksteds- og lagerfaciliteter for virksomheder med reparationer og webshops som virke.</a:t>
            </a:r>
            <a:endParaRPr lang="da-DK" dirty="0"/>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20</a:t>
            </a:fld>
            <a:endParaRPr lang="da-DK"/>
          </a:p>
        </p:txBody>
      </p:sp>
    </p:spTree>
    <p:extLst>
      <p:ext uri="{BB962C8B-B14F-4D97-AF65-F5344CB8AC3E}">
        <p14:creationId xmlns:p14="http://schemas.microsoft.com/office/powerpoint/2010/main" val="3273387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Udviklingsråd kan vi være fødselshjælpere, igangsætter og håndshjælpere. Vi kan danne netværk, skaffe kontakter og træffe aftaler. Men Udviklingsrådet kan IKKE stå for den daglige drift.</a:t>
            </a:r>
            <a:br>
              <a:rPr lang="da-DK" dirty="0"/>
            </a:br>
            <a:endParaRPr lang="da-DK" dirty="0"/>
          </a:p>
          <a:p>
            <a:r>
              <a:rPr lang="da-DK" dirty="0"/>
              <a:t>Vi skal </a:t>
            </a:r>
            <a:r>
              <a:rPr lang="da-DK" dirty="0" err="1"/>
              <a:t>skal</a:t>
            </a:r>
            <a:r>
              <a:rPr lang="da-DK" dirty="0"/>
              <a:t> finde nogle, som kan drive væksthuset. </a:t>
            </a:r>
            <a:br>
              <a:rPr lang="da-DK" dirty="0"/>
            </a:br>
            <a:endParaRPr lang="da-DK" dirty="0"/>
          </a:p>
          <a:p>
            <a:r>
              <a:rPr lang="da-DK" dirty="0"/>
              <a:t>Til driften af væksthuset ser vi, at det vigtigste er, at det eksisterende erhvervsliv vil støtte op og tager væksthuset til sig som deres. Der er brug for en ny forening eller erhvervsorganisation, som vil påtage sig denne opgave. Måske kan ProVarde være en del af den organisation. Men uden lokalt engagement fra erhvervslivet her i Helle, så er projektet dødsdømt.</a:t>
            </a:r>
            <a:br>
              <a:rPr lang="da-DK" dirty="0"/>
            </a:br>
            <a:endParaRPr lang="da-DK" dirty="0"/>
          </a:p>
          <a:p>
            <a:r>
              <a:rPr lang="da-DK" dirty="0"/>
              <a:t>I Helle Øst er der pt. Agerbæk Erhvervsforening og Starup Erhvervsklub. I gl. Helle havde vi "Helle Erhvervs- og Turistråd" der samlede erhvervslivet. Noget lignende er der brug for igen.</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28</a:t>
            </a:fld>
            <a:endParaRPr lang="da-DK"/>
          </a:p>
        </p:txBody>
      </p:sp>
    </p:spTree>
    <p:extLst>
      <p:ext uri="{BB962C8B-B14F-4D97-AF65-F5344CB8AC3E}">
        <p14:creationId xmlns:p14="http://schemas.microsoft.com/office/powerpoint/2010/main" val="270623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Udviklingsråd kan vi være fødselshjælpere, igangsætter og håndshjælpere. Vi kan danne netværk, skaffe kontakter og træffe aftaler. Men Udviklingsrådet kan IKKE stå for den daglige drift.</a:t>
            </a:r>
            <a:br>
              <a:rPr lang="da-DK" dirty="0"/>
            </a:br>
            <a:endParaRPr lang="da-DK" dirty="0"/>
          </a:p>
          <a:p>
            <a:r>
              <a:rPr lang="da-DK" dirty="0"/>
              <a:t>Vi skal </a:t>
            </a:r>
            <a:r>
              <a:rPr lang="da-DK" dirty="0" err="1"/>
              <a:t>skal</a:t>
            </a:r>
            <a:r>
              <a:rPr lang="da-DK" dirty="0"/>
              <a:t> finde nogle, som kan drive væksthuset. </a:t>
            </a:r>
            <a:br>
              <a:rPr lang="da-DK" dirty="0"/>
            </a:br>
            <a:endParaRPr lang="da-DK" dirty="0"/>
          </a:p>
          <a:p>
            <a:r>
              <a:rPr lang="da-DK" dirty="0"/>
              <a:t>Til driften af væksthuset ser vi, at det vigtigste er, at det eksisterende erhvervsliv vil støtte op og tager væksthuset til sig som deres. Der er brug for en ny forening eller erhvervsorganisation, som vil påtage sig denne opgave. Måske kan ProVarde være en del af den organisation. Men uden lokalt engagement fra erhvervslivet her i Helle, så er projektet dødsdømt.</a:t>
            </a:r>
            <a:br>
              <a:rPr lang="da-DK" dirty="0"/>
            </a:br>
            <a:endParaRPr lang="da-DK" dirty="0"/>
          </a:p>
          <a:p>
            <a:r>
              <a:rPr lang="da-DK" dirty="0"/>
              <a:t>I Helle Øst er der pt. Agerbæk Erhvervsforening og Starup Erhvervsklub. I gl. Helle havde vi "Helle Erhvervs- og Turistråd" der samlede erhvervslivet. Noget lignende er der brug for igen.</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29</a:t>
            </a:fld>
            <a:endParaRPr lang="da-DK"/>
          </a:p>
        </p:txBody>
      </p:sp>
    </p:spTree>
    <p:extLst>
      <p:ext uri="{BB962C8B-B14F-4D97-AF65-F5344CB8AC3E}">
        <p14:creationId xmlns:p14="http://schemas.microsoft.com/office/powerpoint/2010/main" val="2972334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Helle Øst har besøgt væksthusene i Varde, Egtved og Rødding (dækker hele Vejen kommune). Vi ved, at de hver især pt. har 15, 7 og 13 virksomheder, som lejer sig ind. Ud fra det kan vi overveje, hvor mange virksomheder vi kan få i et væksthus, der dækker hele Gl. Helle Kommune. Måske 5 til 10?</a:t>
            </a:r>
            <a:endParaRPr lang="da-DK" dirty="0">
              <a:solidFill>
                <a:srgbClr val="000000"/>
              </a:solidFill>
              <a:latin typeface="arial" panose="020B0604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30</a:t>
            </a:fld>
            <a:endParaRPr lang="da-DK"/>
          </a:p>
        </p:txBody>
      </p:sp>
    </p:spTree>
    <p:extLst>
      <p:ext uri="{BB962C8B-B14F-4D97-AF65-F5344CB8AC3E}">
        <p14:creationId xmlns:p14="http://schemas.microsoft.com/office/powerpoint/2010/main" val="417863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stærkt veludviklet erhvervsliv er det basale grundlag for liv og vækst i vores lokalsamfund.  Her tjener et væksthus som en rugekasse for nye virksomheder og en løftestang for fremtidens vækst i lokalsamfundet. Samtidig er væksthuset et samlingspunkt, som vi kan mødes om med erhvervslivet. Her kan vi finde lokalområdets udfordringer og potentialer for indtjening og samskabe fremtidens arbejdspladser.</a:t>
            </a:r>
          </a:p>
          <a:p>
            <a:r>
              <a:rPr lang="da-DK" dirty="0"/>
              <a:t>HUSK: Først når indtjening og arbejdspladser fungere, så kan vi lave effektive udviklingsplaner for bosætning, skoler, institutioner, teknik, kultur, fritid osv...</a:t>
            </a:r>
          </a:p>
        </p:txBody>
      </p:sp>
      <p:sp>
        <p:nvSpPr>
          <p:cNvPr id="4" name="Pladsholder til slidenummer 3"/>
          <p:cNvSpPr>
            <a:spLocks noGrp="1"/>
          </p:cNvSpPr>
          <p:nvPr>
            <p:ph type="sldNum" sz="quarter" idx="10"/>
          </p:nvPr>
        </p:nvSpPr>
        <p:spPr/>
        <p:txBody>
          <a:bodyPr/>
          <a:lstStyle/>
          <a:p>
            <a:fld id="{93D7684F-3D26-46CA-BEB1-5762E2453FC4}" type="slidenum">
              <a:rPr lang="da-DK" smtClean="0"/>
              <a:t>5</a:t>
            </a:fld>
            <a:endParaRPr lang="da-DK"/>
          </a:p>
        </p:txBody>
      </p:sp>
    </p:spTree>
    <p:extLst>
      <p:ext uri="{BB962C8B-B14F-4D97-AF65-F5344CB8AC3E}">
        <p14:creationId xmlns:p14="http://schemas.microsoft.com/office/powerpoint/2010/main" val="354538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Helle Øst har besøgt væksthusene i Varde, Egtved og Rødding (dækker hele Vejen kommune). Vi ved, at de hver især pt. har 15, 7 og 13 virksomheder, som lejer sig ind. Ud fra det kan vi overveje, hvor mange virksomheder vi kan få i et væksthus, der dækker hele Gl. Helle Kommune. Måske 5 til 10?</a:t>
            </a:r>
            <a:endParaRPr lang="da-DK" dirty="0">
              <a:solidFill>
                <a:srgbClr val="000000"/>
              </a:solidFill>
              <a:latin typeface="arial" panose="020B0604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6</a:t>
            </a:fld>
            <a:endParaRPr lang="da-DK"/>
          </a:p>
        </p:txBody>
      </p:sp>
    </p:spTree>
    <p:extLst>
      <p:ext uri="{BB962C8B-B14F-4D97-AF65-F5344CB8AC3E}">
        <p14:creationId xmlns:p14="http://schemas.microsoft.com/office/powerpoint/2010/main" val="345257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stærkt veludviklet erhvervsliv er det basale grundlag for liv og vækst i vores lokalsamfund.  Her tjener et væksthus som en rugekasse for nye virksomheder og en løftestang for fremtidens vækst i lokalsamfundet. Samtidig er væksthuset et samlingspunkt, som vi kan mødes om med erhvervslivet. Her kan vi finde lokalområdets udfordringer og potentialer for indtjening og samskabe fremtidens arbejdspladser.</a:t>
            </a:r>
          </a:p>
          <a:p>
            <a:r>
              <a:rPr lang="da-DK" dirty="0"/>
              <a:t>HUSK: Først når indtjening og arbejdspladser fungere, så kan vi lave effektive udviklingsplaner for bosætning, skoler, institutioner, teknik, kultur, fritid osv...</a:t>
            </a:r>
          </a:p>
        </p:txBody>
      </p:sp>
      <p:sp>
        <p:nvSpPr>
          <p:cNvPr id="4" name="Pladsholder til slidenummer 3"/>
          <p:cNvSpPr>
            <a:spLocks noGrp="1"/>
          </p:cNvSpPr>
          <p:nvPr>
            <p:ph type="sldNum" sz="quarter" idx="10"/>
          </p:nvPr>
        </p:nvSpPr>
        <p:spPr/>
        <p:txBody>
          <a:bodyPr/>
          <a:lstStyle/>
          <a:p>
            <a:fld id="{93D7684F-3D26-46CA-BEB1-5762E2453FC4}" type="slidenum">
              <a:rPr lang="da-DK" smtClean="0"/>
              <a:t>7</a:t>
            </a:fld>
            <a:endParaRPr lang="da-DK"/>
          </a:p>
        </p:txBody>
      </p:sp>
    </p:spTree>
    <p:extLst>
      <p:ext uri="{BB962C8B-B14F-4D97-AF65-F5344CB8AC3E}">
        <p14:creationId xmlns:p14="http://schemas.microsoft.com/office/powerpoint/2010/main" val="202185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indent="-285750">
              <a:buFont typeface="Arial" panose="020B0604020202020204" pitchFamily="34" charset="0"/>
              <a:buChar char="•"/>
            </a:pPr>
            <a:r>
              <a:rPr lang="da-DK" dirty="0"/>
              <a:t>Klientellet kan defineres som: Vækstorienterede iværksættere og mikrovirksomheder.</a:t>
            </a:r>
          </a:p>
          <a:p>
            <a:pPr marL="285750" indent="-285750">
              <a:buFont typeface="Arial" panose="020B0604020202020204" pitchFamily="34" charset="0"/>
              <a:buChar char="•"/>
            </a:pPr>
            <a:r>
              <a:rPr lang="da-DK" dirty="0"/>
              <a:t>Nystartede iværksættere kan for væksthuset være forbundet med flere omkostninger og vanskeligheder</a:t>
            </a:r>
          </a:p>
          <a:p>
            <a:pPr marL="285750" indent="-285750">
              <a:buFont typeface="Arial" panose="020B0604020202020204" pitchFamily="34" charset="0"/>
              <a:buChar char="•"/>
            </a:pPr>
            <a:r>
              <a:rPr lang="da-DK" dirty="0"/>
              <a:t>Etablerede mikrovirksomheder, som er startet op i privatboligen og som søger mere professionelle rammer.</a:t>
            </a:r>
          </a:p>
          <a:p>
            <a:pPr marL="285750" indent="-285750">
              <a:buFont typeface="Arial" panose="020B0604020202020204" pitchFamily="34" charset="0"/>
              <a:buChar char="•"/>
            </a:pPr>
            <a:r>
              <a:rPr lang="da-DK" dirty="0"/>
              <a:t>Store veletablerede virksomheder, der har brug for lokaler til en eller flere repræsentanter eller en hel afdeling. (eks. forsikringskonsulent)</a:t>
            </a:r>
          </a:p>
          <a:p>
            <a:pPr marL="285750" indent="-285750">
              <a:buFont typeface="Arial" panose="020B0604020202020204" pitchFamily="34" charset="0"/>
              <a:buChar char="•"/>
            </a:pPr>
            <a:r>
              <a:rPr lang="da-DK" dirty="0"/>
              <a:t>Få seriøs folk ind, ved IKKE at tilbyde gratis husleje i periode</a:t>
            </a:r>
          </a:p>
        </p:txBody>
      </p:sp>
      <p:sp>
        <p:nvSpPr>
          <p:cNvPr id="4" name="Pladsholder til slidenummer 3"/>
          <p:cNvSpPr>
            <a:spLocks noGrp="1"/>
          </p:cNvSpPr>
          <p:nvPr>
            <p:ph type="sldNum" sz="quarter" idx="10"/>
          </p:nvPr>
        </p:nvSpPr>
        <p:spPr/>
        <p:txBody>
          <a:bodyPr/>
          <a:lstStyle/>
          <a:p>
            <a:fld id="{93D7684F-3D26-46CA-BEB1-5762E2453FC4}" type="slidenum">
              <a:rPr lang="da-DK" smtClean="0"/>
              <a:t>9</a:t>
            </a:fld>
            <a:endParaRPr lang="da-DK"/>
          </a:p>
        </p:txBody>
      </p:sp>
    </p:spTree>
    <p:extLst>
      <p:ext uri="{BB962C8B-B14F-4D97-AF65-F5344CB8AC3E}">
        <p14:creationId xmlns:p14="http://schemas.microsoft.com/office/powerpoint/2010/main" val="230997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tilgodese en positiv udvikling i hver enkelt af vores landsbyer var den første tanke i Helle Øst, at alle vores landsbyer skulle have hver sit væksthus i sin egen profil. </a:t>
            </a:r>
          </a:p>
          <a:p>
            <a:r>
              <a:rPr lang="da-DK" dirty="0"/>
              <a:t>Årre = træindustri, </a:t>
            </a:r>
          </a:p>
          <a:p>
            <a:r>
              <a:rPr lang="da-DK" dirty="0"/>
              <a:t>Agerbæk = stålindustri, </a:t>
            </a:r>
          </a:p>
          <a:p>
            <a:r>
              <a:rPr lang="da-DK" dirty="0"/>
              <a:t>Starup = natur turisme og ældrepleje, </a:t>
            </a:r>
          </a:p>
          <a:p>
            <a:r>
              <a:rPr lang="da-DK" dirty="0"/>
              <a:t>Fåborg = landsby-romantik.</a:t>
            </a:r>
          </a:p>
          <a:p>
            <a:r>
              <a:rPr lang="da-DK" dirty="0"/>
              <a:t>Ud fra vores erfaring om væksthusenes potentiale, så ved vi, at der er en kritisk masse. Vi er nødt til at samle aktiviteterne på et sted, for at vi kan få et væksthus til at fungerer. Ligeledes så er Helle Øst for lille og Helle Vest skal med. Derfor ser vi, at en central placering er den eneste rigtige løsning, Her foreslår vi placering ved Helle Hallen.</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11</a:t>
            </a:fld>
            <a:endParaRPr lang="da-DK"/>
          </a:p>
        </p:txBody>
      </p:sp>
    </p:spTree>
    <p:extLst>
      <p:ext uri="{BB962C8B-B14F-4D97-AF65-F5344CB8AC3E}">
        <p14:creationId xmlns:p14="http://schemas.microsoft.com/office/powerpoint/2010/main" val="588471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tilgodese en positiv udvikling i hver enkelt af vores landsbyer var den første tanke i Helle Øst, at alle vores landsbyer skulle have hver sit væksthus i sin egen profil. </a:t>
            </a:r>
          </a:p>
          <a:p>
            <a:r>
              <a:rPr lang="da-DK" dirty="0"/>
              <a:t>Årre = træindustri, </a:t>
            </a:r>
          </a:p>
          <a:p>
            <a:r>
              <a:rPr lang="da-DK" dirty="0"/>
              <a:t>Agerbæk = stålindustri, </a:t>
            </a:r>
          </a:p>
          <a:p>
            <a:r>
              <a:rPr lang="da-DK" dirty="0"/>
              <a:t>Starup = natur turisme og ældrepleje, </a:t>
            </a:r>
          </a:p>
          <a:p>
            <a:r>
              <a:rPr lang="da-DK" dirty="0"/>
              <a:t>Fåborg = landsby-romantik.</a:t>
            </a:r>
          </a:p>
          <a:p>
            <a:r>
              <a:rPr lang="da-DK" dirty="0"/>
              <a:t>Ud fra vores erfaring om væksthusenes potentiale, så ved vi, at der er en kritisk masse. Vi er nødt til at samle aktiviteterne på et sted, for at vi kan få et væksthus til at fungerer. Ligeledes så er Helle Øst for lille og Helle Vest skal med. Derfor ser vi, at en central placering er den eneste rigtige løsning, Her foreslår vi placering ved Helle Hallen.</a:t>
            </a:r>
          </a:p>
          <a:p>
            <a:endParaRPr lang="da-DK" dirty="0"/>
          </a:p>
        </p:txBody>
      </p:sp>
      <p:sp>
        <p:nvSpPr>
          <p:cNvPr id="4" name="Pladsholder til slidenummer 3"/>
          <p:cNvSpPr>
            <a:spLocks noGrp="1"/>
          </p:cNvSpPr>
          <p:nvPr>
            <p:ph type="sldNum" sz="quarter" idx="10"/>
          </p:nvPr>
        </p:nvSpPr>
        <p:spPr/>
        <p:txBody>
          <a:bodyPr/>
          <a:lstStyle/>
          <a:p>
            <a:fld id="{93D7684F-3D26-46CA-BEB1-5762E2453FC4}" type="slidenum">
              <a:rPr lang="da-DK" smtClean="0"/>
              <a:t>12</a:t>
            </a:fld>
            <a:endParaRPr lang="da-DK"/>
          </a:p>
        </p:txBody>
      </p:sp>
    </p:spTree>
    <p:extLst>
      <p:ext uri="{BB962C8B-B14F-4D97-AF65-F5344CB8AC3E}">
        <p14:creationId xmlns:p14="http://schemas.microsoft.com/office/powerpoint/2010/main" val="29225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besøgt Helle Hallen, som har eksisterende lokaler, der er egnet til formålet. </a:t>
            </a:r>
          </a:p>
          <a:p>
            <a:r>
              <a:rPr lang="da-DK" dirty="0"/>
              <a:t>Lokalerne er:</a:t>
            </a:r>
          </a:p>
          <a:p>
            <a:r>
              <a:rPr lang="da-DK" dirty="0"/>
              <a:t>Behandlerrum = det nye fitnesscenter, </a:t>
            </a:r>
          </a:p>
          <a:p>
            <a:r>
              <a:rPr lang="da-DK" dirty="0"/>
              <a:t>Mødelokale 5 = det gamle center-kontor</a:t>
            </a:r>
          </a:p>
          <a:p>
            <a:r>
              <a:rPr lang="da-DK" dirty="0"/>
              <a:t>Mødelokale 1. </a:t>
            </a:r>
          </a:p>
          <a:p>
            <a:r>
              <a:rPr lang="da-DK" dirty="0"/>
              <a:t>I alt kan der straks forberedes 5 til 7 kontorpladser.</a:t>
            </a:r>
          </a:p>
          <a:p>
            <a:r>
              <a:rPr lang="da-DK" dirty="0"/>
              <a:t>Ligeledes har vi kontakt med Agerbæk El, Årre Gl. Kommunekontor og Starup Gl. Brugsforening, som også har lokaler til rådighed. Såfremt at nogle iværksættere insisterer på at drive deres virksomhed i en bestemt by, så skal det være en mulighed, som kan tilbydes i samarbejde med Væksthuset ved Helle Hallen.</a:t>
            </a:r>
          </a:p>
        </p:txBody>
      </p:sp>
      <p:sp>
        <p:nvSpPr>
          <p:cNvPr id="4" name="Pladsholder til slidenummer 3"/>
          <p:cNvSpPr>
            <a:spLocks noGrp="1"/>
          </p:cNvSpPr>
          <p:nvPr>
            <p:ph type="sldNum" sz="quarter" idx="10"/>
          </p:nvPr>
        </p:nvSpPr>
        <p:spPr/>
        <p:txBody>
          <a:bodyPr/>
          <a:lstStyle/>
          <a:p>
            <a:fld id="{93D7684F-3D26-46CA-BEB1-5762E2453FC4}" type="slidenum">
              <a:rPr lang="da-DK" smtClean="0"/>
              <a:t>13</a:t>
            </a:fld>
            <a:endParaRPr lang="da-DK"/>
          </a:p>
        </p:txBody>
      </p:sp>
    </p:spTree>
    <p:extLst>
      <p:ext uri="{BB962C8B-B14F-4D97-AF65-F5344CB8AC3E}">
        <p14:creationId xmlns:p14="http://schemas.microsoft.com/office/powerpoint/2010/main" val="541473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besøgt Helle Hallen, som har eksisterende lokaler, der er egnet til formålet. </a:t>
            </a:r>
          </a:p>
          <a:p>
            <a:r>
              <a:rPr lang="da-DK" dirty="0"/>
              <a:t>Lokalerne er:</a:t>
            </a:r>
          </a:p>
          <a:p>
            <a:r>
              <a:rPr lang="da-DK" dirty="0"/>
              <a:t>Behandlerrum = det nye fitnesscenter, </a:t>
            </a:r>
          </a:p>
          <a:p>
            <a:r>
              <a:rPr lang="da-DK" dirty="0"/>
              <a:t>Mødelokale 5 = det gamle center-kontor</a:t>
            </a:r>
          </a:p>
          <a:p>
            <a:r>
              <a:rPr lang="da-DK" dirty="0"/>
              <a:t>Mødelokale 1. </a:t>
            </a:r>
          </a:p>
          <a:p>
            <a:r>
              <a:rPr lang="da-DK" dirty="0"/>
              <a:t>I alt kan der straks forberedes 5 til 7 kontorpladser.</a:t>
            </a:r>
          </a:p>
          <a:p>
            <a:r>
              <a:rPr lang="da-DK" dirty="0"/>
              <a:t>Ligeledes har vi kontakt med Agerbæk El, Årre Gl. Kommunekontor og Starup Gl. Brugsforening, som også har lokaler til rådighed. Såfremt at nogle iværksættere insisterer på at drive deres virksomhed i en bestemt by, så skal det være en mulighed, som kan tilbydes i samarbejde med Væksthuset ved Helle Hallen.</a:t>
            </a:r>
          </a:p>
        </p:txBody>
      </p:sp>
      <p:sp>
        <p:nvSpPr>
          <p:cNvPr id="4" name="Pladsholder til slidenummer 3"/>
          <p:cNvSpPr>
            <a:spLocks noGrp="1"/>
          </p:cNvSpPr>
          <p:nvPr>
            <p:ph type="sldNum" sz="quarter" idx="10"/>
          </p:nvPr>
        </p:nvSpPr>
        <p:spPr/>
        <p:txBody>
          <a:bodyPr/>
          <a:lstStyle/>
          <a:p>
            <a:fld id="{93D7684F-3D26-46CA-BEB1-5762E2453FC4}" type="slidenum">
              <a:rPr lang="da-DK" smtClean="0"/>
              <a:t>14</a:t>
            </a:fld>
            <a:endParaRPr lang="da-DK"/>
          </a:p>
        </p:txBody>
      </p:sp>
    </p:spTree>
    <p:extLst>
      <p:ext uri="{BB962C8B-B14F-4D97-AF65-F5344CB8AC3E}">
        <p14:creationId xmlns:p14="http://schemas.microsoft.com/office/powerpoint/2010/main" val="2991570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da-DK"/>
          </a:p>
        </p:txBody>
      </p:sp>
      <p:sp>
        <p:nvSpPr>
          <p:cNvPr id="29" name="Shape 28"/>
          <p:cNvSpPr>
            <a:spLocks noGrp="1"/>
          </p:cNvSpPr>
          <p:nvPr>
            <p:ph type="ctrTitle"/>
          </p:nvPr>
        </p:nvSpPr>
        <p:spPr>
          <a:xfrm>
            <a:off x="381000" y="4853411"/>
            <a:ext cx="8458200" cy="1222375"/>
          </a:xfrm>
        </p:spPr>
        <p:txBody>
          <a:bodyPr anchor="t"/>
          <a:lstStyle/>
          <a:p>
            <a:r>
              <a:rPr lang="da-DK"/>
              <a:t>Klik for at redigere i master</a:t>
            </a:r>
          </a:p>
        </p:txBody>
      </p:sp>
      <p:sp>
        <p:nvSpPr>
          <p:cNvPr id="9" name="Shape 8"/>
          <p:cNvSpPr>
            <a:spLocks noGrp="1"/>
          </p:cNvSpPr>
          <p:nvPr>
            <p:ph type="subTitle" idx="1"/>
          </p:nvPr>
        </p:nvSpPr>
        <p:spPr>
          <a:xfrm>
            <a:off x="381000" y="3886200"/>
            <a:ext cx="8458200" cy="914400"/>
          </a:xfrm>
        </p:spPr>
        <p:txBody>
          <a:bodyPr anchor="b"/>
          <a:lstStyle>
            <a:lvl1pPr marL="0" indent="0" algn="l" latinLnBrk="0">
              <a:buNone/>
              <a:defRPr lang="da-DK"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a-DK"/>
              <a:t>Klik for at redigere undertiteltypografien i masteren</a:t>
            </a:r>
          </a:p>
        </p:txBody>
      </p:sp>
      <p:sp>
        <p:nvSpPr>
          <p:cNvPr id="16" name="Shape 15"/>
          <p:cNvSpPr>
            <a:spLocks noGrp="1"/>
          </p:cNvSpPr>
          <p:nvPr>
            <p:ph type="dt" sz="half" idx="10"/>
          </p:nvPr>
        </p:nvSpPr>
        <p:spPr/>
        <p:txBody>
          <a:bodyPr/>
          <a:lstStyle/>
          <a:p>
            <a:fld id="{69331FB5-6A78-4AA3-9ACD-4E03E9CADD56}" type="datetimeFigureOut">
              <a:rPr lang="da-DK" smtClean="0"/>
              <a:t>30-11-2017</a:t>
            </a:fld>
            <a:endParaRPr lang="da-DK"/>
          </a:p>
        </p:txBody>
      </p:sp>
      <p:sp>
        <p:nvSpPr>
          <p:cNvPr id="2" name="Shape 1"/>
          <p:cNvSpPr>
            <a:spLocks noGrp="1"/>
          </p:cNvSpPr>
          <p:nvPr>
            <p:ph type="ftr" sz="quarter" idx="11"/>
          </p:nvPr>
        </p:nvSpPr>
        <p:spPr/>
        <p:txBody>
          <a:bodyPr/>
          <a:lstStyle/>
          <a:p>
            <a:endParaRPr lang="da-DK"/>
          </a:p>
        </p:txBody>
      </p:sp>
      <p:sp>
        <p:nvSpPr>
          <p:cNvPr id="15" name="Shape 14"/>
          <p:cNvSpPr>
            <a:spLocks noGrp="1"/>
          </p:cNvSpPr>
          <p:nvPr>
            <p:ph type="sldNum" sz="quarter" idx="12"/>
          </p:nvPr>
        </p:nvSpPr>
        <p:spPr>
          <a:xfrm>
            <a:off x="8229600" y="6473952"/>
            <a:ext cx="758952" cy="246888"/>
          </a:xfrm>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2278270721"/>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2" name="Shape 21"/>
          <p:cNvSpPr>
            <a:spLocks noGrp="1"/>
          </p:cNvSpPr>
          <p:nvPr>
            <p:ph type="title"/>
          </p:nvPr>
        </p:nvSpPr>
        <p:spPr/>
        <p:txBody>
          <a:bodyPr/>
          <a:lstStyle/>
          <a:p>
            <a:r>
              <a:rPr lang="da-DK"/>
              <a:t>Klik for at redigere i master</a:t>
            </a:r>
          </a:p>
        </p:txBody>
      </p:sp>
      <p:sp>
        <p:nvSpPr>
          <p:cNvPr id="27" name="Shape 26"/>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25" name="Shape 24"/>
          <p:cNvSpPr>
            <a:spLocks noGrp="1"/>
          </p:cNvSpPr>
          <p:nvPr>
            <p:ph type="dt" sz="half" idx="10"/>
          </p:nvPr>
        </p:nvSpPr>
        <p:spPr/>
        <p:txBody>
          <a:bodyPr/>
          <a:lstStyle/>
          <a:p>
            <a:fld id="{69331FB5-6A78-4AA3-9ACD-4E03E9CADD56}" type="datetimeFigureOut">
              <a:rPr lang="da-DK" smtClean="0"/>
              <a:t>30-11-2017</a:t>
            </a:fld>
            <a:endParaRPr lang="da-DK"/>
          </a:p>
        </p:txBody>
      </p:sp>
      <p:sp>
        <p:nvSpPr>
          <p:cNvPr id="19" name="Shape 18"/>
          <p:cNvSpPr>
            <a:spLocks noGrp="1"/>
          </p:cNvSpPr>
          <p:nvPr>
            <p:ph type="ftr" sz="quarter" idx="11"/>
          </p:nvPr>
        </p:nvSpPr>
        <p:spPr>
          <a:xfrm>
            <a:off x="3581400" y="76200"/>
            <a:ext cx="2895600" cy="288925"/>
          </a:xfrm>
        </p:spPr>
        <p:txBody>
          <a:bodyPr/>
          <a:lstStyle/>
          <a:p>
            <a:endParaRPr lang="da-DK"/>
          </a:p>
        </p:txBody>
      </p:sp>
      <p:sp>
        <p:nvSpPr>
          <p:cNvPr id="16" name="Shape 15"/>
          <p:cNvSpPr>
            <a:spLocks noGrp="1"/>
          </p:cNvSpPr>
          <p:nvPr>
            <p:ph type="sldNum" sz="quarter" idx="12"/>
          </p:nvPr>
        </p:nvSpPr>
        <p:spPr>
          <a:xfrm>
            <a:off x="8229600" y="6473952"/>
            <a:ext cx="758952" cy="246888"/>
          </a:xfrm>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2457459389"/>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30" name="Shape 29"/>
          <p:cNvSpPr>
            <a:spLocks noGrp="1"/>
          </p:cNvSpPr>
          <p:nvPr>
            <p:ph type="title"/>
          </p:nvPr>
        </p:nvSpPr>
        <p:spPr>
          <a:xfrm>
            <a:off x="301752" y="457200"/>
            <a:ext cx="8686800" cy="841248"/>
          </a:xfrm>
        </p:spPr>
        <p:txBody>
          <a:bodyPr/>
          <a:lstStyle/>
          <a:p>
            <a:r>
              <a:rPr lang="da-DK"/>
              <a:t>Klik for at redigere i master</a:t>
            </a:r>
          </a:p>
        </p:txBody>
      </p:sp>
      <p:sp>
        <p:nvSpPr>
          <p:cNvPr id="12" name="Shape 11"/>
          <p:cNvSpPr>
            <a:spLocks noGrp="1"/>
          </p:cNvSpPr>
          <p:nvPr>
            <p:ph type="dt" sz="half" idx="10"/>
          </p:nvPr>
        </p:nvSpPr>
        <p:spPr/>
        <p:txBody>
          <a:bodyPr/>
          <a:lstStyle/>
          <a:p>
            <a:fld id="{69331FB5-6A78-4AA3-9ACD-4E03E9CADD56}" type="datetimeFigureOut">
              <a:rPr lang="da-DK" smtClean="0"/>
              <a:t>30-11-2017</a:t>
            </a:fld>
            <a:endParaRPr lang="da-DK"/>
          </a:p>
        </p:txBody>
      </p:sp>
      <p:sp>
        <p:nvSpPr>
          <p:cNvPr id="21" name="Shape 20"/>
          <p:cNvSpPr>
            <a:spLocks noGrp="1"/>
          </p:cNvSpPr>
          <p:nvPr>
            <p:ph type="ftr" sz="quarter" idx="11"/>
          </p:nvPr>
        </p:nvSpPr>
        <p:spPr/>
        <p:txBody>
          <a:bodyPr/>
          <a:lstStyle/>
          <a:p>
            <a:endParaRPr lang="da-DK"/>
          </a:p>
        </p:txBody>
      </p:sp>
      <p:sp>
        <p:nvSpPr>
          <p:cNvPr id="6" name="Shape 5"/>
          <p:cNvSpPr>
            <a:spLocks noGrp="1"/>
          </p:cNvSpPr>
          <p:nvPr>
            <p:ph type="sldNum" sz="quarter" idx="12"/>
          </p:nvPr>
        </p:nvSpPr>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4274378155"/>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3" name="Shape 2"/>
          <p:cNvSpPr>
            <a:spLocks noGrp="1"/>
          </p:cNvSpPr>
          <p:nvPr>
            <p:ph type="dt" sz="half" idx="10"/>
          </p:nvPr>
        </p:nvSpPr>
        <p:spPr/>
        <p:txBody>
          <a:bodyPr/>
          <a:lstStyle/>
          <a:p>
            <a:fld id="{69331FB5-6A78-4AA3-9ACD-4E03E9CADD56}" type="datetimeFigureOut">
              <a:rPr lang="da-DK" smtClean="0"/>
              <a:t>30-11-2017</a:t>
            </a:fld>
            <a:endParaRPr lang="da-DK"/>
          </a:p>
        </p:txBody>
      </p:sp>
      <p:sp>
        <p:nvSpPr>
          <p:cNvPr id="24" name="Shape 23"/>
          <p:cNvSpPr>
            <a:spLocks noGrp="1"/>
          </p:cNvSpPr>
          <p:nvPr>
            <p:ph type="ftr" sz="quarter" idx="11"/>
          </p:nvPr>
        </p:nvSpPr>
        <p:spPr/>
        <p:txBody>
          <a:bodyPr/>
          <a:lstStyle/>
          <a:p>
            <a:endParaRPr lang="da-DK"/>
          </a:p>
        </p:txBody>
      </p:sp>
      <p:sp>
        <p:nvSpPr>
          <p:cNvPr id="7" name="Shape 6"/>
          <p:cNvSpPr>
            <a:spLocks noGrp="1"/>
          </p:cNvSpPr>
          <p:nvPr>
            <p:ph type="sldNum" sz="quarter" idx="12"/>
          </p:nvPr>
        </p:nvSpPr>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1872804268"/>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el og 2 indholdsobjekter">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latinLnBrk="0">
              <a:defRPr lang="da-DK"/>
            </a:lvl1pPr>
          </a:lstStyle>
          <a:p>
            <a:r>
              <a:rPr lang="da-DK"/>
              <a:t>Klik for at redigere i master</a:t>
            </a:r>
          </a:p>
        </p:txBody>
      </p:sp>
      <p:sp>
        <p:nvSpPr>
          <p:cNvPr id="3" name="Rectangle 3"/>
          <p:cNvSpPr>
            <a:spLocks noGrp="1"/>
          </p:cNvSpPr>
          <p:nvPr>
            <p:ph sz="half" idx="1"/>
          </p:nvPr>
        </p:nvSpPr>
        <p:spPr>
          <a:xfrm>
            <a:off x="457200" y="1600200"/>
            <a:ext cx="4038600" cy="4525963"/>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p:cNvSpPr>
          <p:nvPr>
            <p:ph sz="half" idx="2"/>
          </p:nvPr>
        </p:nvSpPr>
        <p:spPr>
          <a:xfrm>
            <a:off x="4648200" y="1600200"/>
            <a:ext cx="4038600" cy="4525963"/>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Rectangle 5"/>
          <p:cNvSpPr>
            <a:spLocks noGrp="1"/>
          </p:cNvSpPr>
          <p:nvPr>
            <p:ph type="dt" sz="half" idx="10"/>
          </p:nvPr>
        </p:nvSpPr>
        <p:spPr/>
        <p:txBody>
          <a:bodyPr/>
          <a:lstStyle/>
          <a:p>
            <a:fld id="{69331FB5-6A78-4AA3-9ACD-4E03E9CADD56}" type="datetimeFigureOut">
              <a:rPr lang="da-DK" smtClean="0"/>
              <a:t>30-11-2017</a:t>
            </a:fld>
            <a:endParaRPr lang="da-DK"/>
          </a:p>
        </p:txBody>
      </p:sp>
      <p:sp>
        <p:nvSpPr>
          <p:cNvPr id="6" name="Rectangle 6"/>
          <p:cNvSpPr>
            <a:spLocks noGrp="1"/>
          </p:cNvSpPr>
          <p:nvPr>
            <p:ph type="ftr" sz="quarter" idx="11"/>
          </p:nvPr>
        </p:nvSpPr>
        <p:spPr/>
        <p:txBody>
          <a:bodyPr/>
          <a:lstStyle/>
          <a:p>
            <a:endParaRPr lang="da-DK"/>
          </a:p>
        </p:txBody>
      </p:sp>
      <p:sp>
        <p:nvSpPr>
          <p:cNvPr id="7" name="Rectangle 7"/>
          <p:cNvSpPr>
            <a:spLocks noGrp="1"/>
          </p:cNvSpPr>
          <p:nvPr>
            <p:ph type="sldNum" sz="quarter" idx="12"/>
          </p:nvPr>
        </p:nvSpPr>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3758329913"/>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el og teks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latinLnBrk="0">
              <a:defRPr lang="da-DK"/>
            </a:lvl1pPr>
          </a:lstStyle>
          <a:p>
            <a:r>
              <a:rPr lang="da-DK"/>
              <a:t>Klik for at redigere i master</a:t>
            </a:r>
          </a:p>
        </p:txBody>
      </p:sp>
      <p:sp>
        <p:nvSpPr>
          <p:cNvPr id="3" name="Rectangle 3"/>
          <p:cNvSpPr>
            <a:spLocks noGrp="1"/>
          </p:cNvSpPr>
          <p:nvPr>
            <p:ph type="body"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p:cNvSpPr>
          <p:nvPr>
            <p:ph type="dt" sz="half" idx="10"/>
          </p:nvPr>
        </p:nvSpPr>
        <p:spPr/>
        <p:txBody>
          <a:bodyPr/>
          <a:lstStyle/>
          <a:p>
            <a:fld id="{69331FB5-6A78-4AA3-9ACD-4E03E9CADD56}" type="datetimeFigureOut">
              <a:rPr lang="da-DK" smtClean="0"/>
              <a:t>30-11-2017</a:t>
            </a:fld>
            <a:endParaRPr lang="da-DK"/>
          </a:p>
        </p:txBody>
      </p:sp>
      <p:sp>
        <p:nvSpPr>
          <p:cNvPr id="5" name="Rectangle 5"/>
          <p:cNvSpPr>
            <a:spLocks noGrp="1"/>
          </p:cNvSpPr>
          <p:nvPr>
            <p:ph type="ftr" sz="quarter" idx="11"/>
          </p:nvPr>
        </p:nvSpPr>
        <p:spPr/>
        <p:txBody>
          <a:bodyPr/>
          <a:lstStyle/>
          <a:p>
            <a:endParaRPr lang="da-DK"/>
          </a:p>
        </p:txBody>
      </p:sp>
      <p:sp>
        <p:nvSpPr>
          <p:cNvPr id="6" name="Rectangle 6"/>
          <p:cNvSpPr>
            <a:spLocks noGrp="1"/>
          </p:cNvSpPr>
          <p:nvPr>
            <p:ph type="sldNum" sz="quarter" idx="12"/>
          </p:nvPr>
        </p:nvSpPr>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636312725"/>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reserve="1">
  <p:cSld name="Titel og tekst i 2 kolonner">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latinLnBrk="0">
              <a:defRPr lang="da-DK"/>
            </a:lvl1pPr>
          </a:lstStyle>
          <a:p>
            <a:r>
              <a:rPr lang="da-DK"/>
              <a:t>Klik for at redigere i master</a:t>
            </a:r>
          </a:p>
        </p:txBody>
      </p:sp>
      <p:sp>
        <p:nvSpPr>
          <p:cNvPr id="3" name="Rectangle 3"/>
          <p:cNvSpPr>
            <a:spLocks noGrp="1"/>
          </p:cNvSpPr>
          <p:nvPr>
            <p:ph type="body" sz="half" idx="1"/>
          </p:nvPr>
        </p:nvSpPr>
        <p:spPr>
          <a:xfrm>
            <a:off x="457200" y="1600200"/>
            <a:ext cx="4038600" cy="4525963"/>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Rectangle 4"/>
          <p:cNvSpPr>
            <a:spLocks noGrp="1"/>
          </p:cNvSpPr>
          <p:nvPr>
            <p:ph type="body" sz="half" idx="2"/>
          </p:nvPr>
        </p:nvSpPr>
        <p:spPr>
          <a:xfrm>
            <a:off x="4648200" y="1600200"/>
            <a:ext cx="4038600" cy="4525963"/>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Rectangle 5"/>
          <p:cNvSpPr>
            <a:spLocks noGrp="1"/>
          </p:cNvSpPr>
          <p:nvPr>
            <p:ph type="dt" sz="half" idx="10"/>
          </p:nvPr>
        </p:nvSpPr>
        <p:spPr/>
        <p:txBody>
          <a:bodyPr/>
          <a:lstStyle/>
          <a:p>
            <a:fld id="{69331FB5-6A78-4AA3-9ACD-4E03E9CADD56}" type="datetimeFigureOut">
              <a:rPr lang="da-DK" smtClean="0"/>
              <a:t>30-11-2017</a:t>
            </a:fld>
            <a:endParaRPr lang="da-DK"/>
          </a:p>
        </p:txBody>
      </p:sp>
      <p:sp>
        <p:nvSpPr>
          <p:cNvPr id="6" name="Rectangle 6"/>
          <p:cNvSpPr>
            <a:spLocks noGrp="1"/>
          </p:cNvSpPr>
          <p:nvPr>
            <p:ph type="ftr" sz="quarter" idx="11"/>
          </p:nvPr>
        </p:nvSpPr>
        <p:spPr/>
        <p:txBody>
          <a:bodyPr/>
          <a:lstStyle/>
          <a:p>
            <a:endParaRPr lang="da-DK"/>
          </a:p>
        </p:txBody>
      </p:sp>
      <p:sp>
        <p:nvSpPr>
          <p:cNvPr id="7" name="Rectangle 7"/>
          <p:cNvSpPr>
            <a:spLocks noGrp="1"/>
          </p:cNvSpPr>
          <p:nvPr>
            <p:ph type="sldNum" sz="quarter" idx="12"/>
          </p:nvPr>
        </p:nvSpPr>
        <p:spPr/>
        <p:txBody>
          <a:bodyPr/>
          <a:lstStyle/>
          <a:p>
            <a:fld id="{3092E691-D2D2-4551-8B9E-A91D41312AE1}" type="slidenum">
              <a:rPr lang="da-DK" smtClean="0"/>
              <a:t>‹nr.›</a:t>
            </a:fld>
            <a:endParaRPr lang="da-DK"/>
          </a:p>
        </p:txBody>
      </p:sp>
    </p:spTree>
    <p:extLst>
      <p:ext uri="{BB962C8B-B14F-4D97-AF65-F5344CB8AC3E}">
        <p14:creationId xmlns:p14="http://schemas.microsoft.com/office/powerpoint/2010/main" val="949775475"/>
      </p:ext>
    </p:extLst>
  </p:cSld>
  <p:clrMapOvr>
    <a:masterClrMapping/>
  </p:clrMapOvr>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da-DK"/>
          </a:p>
        </p:txBody>
      </p:sp>
      <p:sp>
        <p:nvSpPr>
          <p:cNvPr id="8" name="Rectangle 7"/>
          <p:cNvSpPr>
            <a:spLocks noGrp="1"/>
          </p:cNvSpPr>
          <p:nvPr>
            <p:ph type="body" idx="1"/>
          </p:nvPr>
        </p:nvSpPr>
        <p:spPr>
          <a:xfrm>
            <a:off x="304800" y="1554162"/>
            <a:ext cx="8686800" cy="4525963"/>
          </a:xfrm>
          <a:prstGeom prst="rect">
            <a:avLst/>
          </a:prstGeom>
        </p:spPr>
        <p:txBody>
          <a:bodyPr vert="horz">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11" name="Rectangle 10"/>
          <p:cNvSpPr>
            <a:spLocks noGrp="1"/>
          </p:cNvSpPr>
          <p:nvPr>
            <p:ph type="dt" sz="half" idx="2"/>
          </p:nvPr>
        </p:nvSpPr>
        <p:spPr>
          <a:xfrm>
            <a:off x="6477000" y="76200"/>
            <a:ext cx="2514600" cy="288925"/>
          </a:xfrm>
          <a:prstGeom prst="rect">
            <a:avLst/>
          </a:prstGeom>
        </p:spPr>
        <p:txBody>
          <a:bodyPr vert="horz"/>
          <a:lstStyle>
            <a:lvl1pPr algn="l" latinLnBrk="0">
              <a:defRPr lang="da-DK" sz="1200">
                <a:solidFill>
                  <a:schemeClr val="accent1">
                    <a:shade val="75000"/>
                  </a:schemeClr>
                </a:solidFill>
              </a:defRPr>
            </a:lvl1pPr>
          </a:lstStyle>
          <a:p>
            <a:fld id="{69331FB5-6A78-4AA3-9ACD-4E03E9CADD56}" type="datetimeFigureOut">
              <a:rPr lang="da-DK" smtClean="0"/>
              <a:t>30-11-2017</a:t>
            </a:fld>
            <a:endParaRPr lang="da-DK"/>
          </a:p>
        </p:txBody>
      </p:sp>
      <p:sp>
        <p:nvSpPr>
          <p:cNvPr id="28" name="Rectangle 27"/>
          <p:cNvSpPr>
            <a:spLocks noGrp="1"/>
          </p:cNvSpPr>
          <p:nvPr>
            <p:ph type="ftr" sz="quarter" idx="3"/>
          </p:nvPr>
        </p:nvSpPr>
        <p:spPr>
          <a:xfrm>
            <a:off x="3124200" y="76200"/>
            <a:ext cx="3352800" cy="288925"/>
          </a:xfrm>
          <a:prstGeom prst="rect">
            <a:avLst/>
          </a:prstGeom>
        </p:spPr>
        <p:txBody>
          <a:bodyPr vert="horz"/>
          <a:lstStyle>
            <a:lvl1pPr algn="r" latinLnBrk="0">
              <a:defRPr lang="da-DK" sz="1200">
                <a:solidFill>
                  <a:schemeClr val="accent1">
                    <a:shade val="75000"/>
                  </a:schemeClr>
                </a:solidFill>
              </a:defRPr>
            </a:lvl1pPr>
          </a:lstStyle>
          <a:p>
            <a:endParaRPr lang="da-DK"/>
          </a:p>
        </p:txBody>
      </p:sp>
      <p:sp>
        <p:nvSpPr>
          <p:cNvPr id="5" name="Rectangle 4"/>
          <p:cNvSpPr>
            <a:spLocks noGrp="1"/>
          </p:cNvSpPr>
          <p:nvPr>
            <p:ph type="sldNum" sz="quarter" idx="4"/>
          </p:nvPr>
        </p:nvSpPr>
        <p:spPr>
          <a:xfrm>
            <a:off x="8229600" y="6477000"/>
            <a:ext cx="762000" cy="244475"/>
          </a:xfrm>
          <a:prstGeom prst="rect">
            <a:avLst/>
          </a:prstGeom>
        </p:spPr>
        <p:txBody>
          <a:bodyPr vert="horz"/>
          <a:lstStyle>
            <a:lvl1pPr algn="r" latinLnBrk="0">
              <a:defRPr lang="da-DK" sz="1200">
                <a:solidFill>
                  <a:schemeClr val="accent1">
                    <a:shade val="75000"/>
                  </a:schemeClr>
                </a:solidFill>
              </a:defRPr>
            </a:lvl1pPr>
          </a:lstStyle>
          <a:p>
            <a:fld id="{3092E691-D2D2-4551-8B9E-A91D41312AE1}" type="slidenum">
              <a:rPr lang="da-DK" smtClean="0"/>
              <a:t>‹nr.›</a:t>
            </a:fld>
            <a:endParaRPr lang="da-DK"/>
          </a:p>
        </p:txBody>
      </p:sp>
      <p:sp>
        <p:nvSpPr>
          <p:cNvPr id="10" name="Rectangle 9"/>
          <p:cNvSpPr>
            <a:spLocks noGrp="1"/>
          </p:cNvSpPr>
          <p:nvPr>
            <p:ph type="title"/>
          </p:nvPr>
        </p:nvSpPr>
        <p:spPr>
          <a:xfrm>
            <a:off x="304800" y="457200"/>
            <a:ext cx="8686800" cy="838200"/>
          </a:xfrm>
          <a:prstGeom prst="rect">
            <a:avLst/>
          </a:prstGeom>
        </p:spPr>
        <p:txBody>
          <a:bodyPr vert="horz" anchor="ctr">
            <a:normAutofit/>
          </a:bodyPr>
          <a:lstStyle/>
          <a:p>
            <a:r>
              <a:rPr lang="da-DK"/>
              <a:t>Klik for at redigere titeltypografien i masteren</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da-DK"/>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da-DK"/>
          </a:p>
        </p:txBody>
      </p:sp>
    </p:spTree>
    <p:extLst>
      <p:ext uri="{BB962C8B-B14F-4D97-AF65-F5344CB8AC3E}">
        <p14:creationId xmlns:p14="http://schemas.microsoft.com/office/powerpoint/2010/main" val="1303783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2500" advClick="0" advTm="5000">
        <p:fade/>
      </p:transition>
    </mc:Choice>
    <mc:Fallback xmlns="">
      <p:transition spd="slow" advClick="0" advTm="5000">
        <p:fade/>
      </p:transition>
    </mc:Fallback>
  </mc:AlternateContent>
  <p:txStyles>
    <p:titleStyle>
      <a:lvl1pPr algn="l" rtl="0" eaLnBrk="1" latinLnBrk="0" hangingPunct="1">
        <a:spcBef>
          <a:spcPct val="0"/>
        </a:spcBef>
        <a:buNone/>
        <a:defRPr lang="da-DK"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lang="da-DK"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lang="da-DK"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lang="da-DK"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lang="da-DK"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lang="da-DK"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lang="da-DK"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lang="da-DK"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lang="da-DK"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lang="da-DK" sz="1400" kern="1200" baseline="0">
          <a:solidFill>
            <a:schemeClr val="tx2"/>
          </a:solidFill>
          <a:latin typeface="+mn-lt"/>
          <a:ea typeface="+mn-ea"/>
          <a:cs typeface="+mn-cs"/>
        </a:defRPr>
      </a:lvl9pPr>
    </p:bodyStyle>
    <p:otherStyle>
      <a:lvl1pPr marL="0" algn="l" rtl="0" eaLnBrk="1" latinLnBrk="0" hangingPunct="1">
        <a:defRPr lang="da-DK" kern="1200">
          <a:solidFill>
            <a:schemeClr val="tx1"/>
          </a:solidFill>
          <a:latin typeface="+mn-lt"/>
          <a:ea typeface="+mn-ea"/>
          <a:cs typeface="+mn-cs"/>
        </a:defRPr>
      </a:lvl1pPr>
      <a:lvl2pPr marL="457200" algn="l" rtl="0" eaLnBrk="1" hangingPunct="1">
        <a:defRPr lang="da-DK" kern="1200">
          <a:solidFill>
            <a:schemeClr val="tx1"/>
          </a:solidFill>
          <a:latin typeface="+mn-lt"/>
          <a:ea typeface="+mn-ea"/>
          <a:cs typeface="+mn-cs"/>
        </a:defRPr>
      </a:lvl2pPr>
      <a:lvl3pPr marL="914400" algn="l" rtl="0" eaLnBrk="1" hangingPunct="1">
        <a:defRPr lang="da-DK" kern="1200">
          <a:solidFill>
            <a:schemeClr val="tx1"/>
          </a:solidFill>
          <a:latin typeface="+mn-lt"/>
          <a:ea typeface="+mn-ea"/>
          <a:cs typeface="+mn-cs"/>
        </a:defRPr>
      </a:lvl3pPr>
      <a:lvl4pPr marL="1371600" algn="l" rtl="0" eaLnBrk="1" hangingPunct="1">
        <a:defRPr lang="da-DK" kern="1200">
          <a:solidFill>
            <a:schemeClr val="tx1"/>
          </a:solidFill>
          <a:latin typeface="+mn-lt"/>
          <a:ea typeface="+mn-ea"/>
          <a:cs typeface="+mn-cs"/>
        </a:defRPr>
      </a:lvl4pPr>
      <a:lvl5pPr marL="1828800" algn="l" rtl="0" eaLnBrk="1" hangingPunct="1">
        <a:defRPr lang="da-DK" kern="1200">
          <a:solidFill>
            <a:schemeClr val="tx1"/>
          </a:solidFill>
          <a:latin typeface="+mn-lt"/>
          <a:ea typeface="+mn-ea"/>
          <a:cs typeface="+mn-cs"/>
        </a:defRPr>
      </a:lvl5pPr>
      <a:lvl6pPr marL="2286000" algn="l" rtl="0" eaLnBrk="1" hangingPunct="1">
        <a:defRPr lang="da-DK" kern="1200">
          <a:solidFill>
            <a:schemeClr val="tx1"/>
          </a:solidFill>
          <a:latin typeface="+mn-lt"/>
          <a:ea typeface="+mn-ea"/>
          <a:cs typeface="+mn-cs"/>
        </a:defRPr>
      </a:lvl6pPr>
      <a:lvl7pPr marL="2743200" algn="l" rtl="0" eaLnBrk="1" hangingPunct="1">
        <a:defRPr lang="da-DK" kern="1200">
          <a:solidFill>
            <a:schemeClr val="tx1"/>
          </a:solidFill>
          <a:latin typeface="+mn-lt"/>
          <a:ea typeface="+mn-ea"/>
          <a:cs typeface="+mn-cs"/>
        </a:defRPr>
      </a:lvl7pPr>
      <a:lvl8pPr marL="3200400" algn="l" rtl="0" eaLnBrk="1" hangingPunct="1">
        <a:defRPr lang="da-DK" kern="1200">
          <a:solidFill>
            <a:schemeClr val="tx1"/>
          </a:solidFill>
          <a:latin typeface="+mn-lt"/>
          <a:ea typeface="+mn-ea"/>
          <a:cs typeface="+mn-cs"/>
        </a:defRPr>
      </a:lvl8pPr>
      <a:lvl9pPr marL="3657600" algn="l" rtl="0" eaLnBrk="1" hangingPunct="1">
        <a:defRPr lang="da-DK"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e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28.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5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8.jp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8.jp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8.jp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jpeg"/><Relationship Id="rId7"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8.jpg"/><Relationship Id="rId10" Type="http://schemas.openxmlformats.org/officeDocument/2006/relationships/image" Target="../media/image66.png"/><Relationship Id="rId4" Type="http://schemas.openxmlformats.org/officeDocument/2006/relationships/image" Target="../media/image9.jpe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jpeg"/><Relationship Id="rId7"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21.jpe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5.png"/><Relationship Id="rId10" Type="http://schemas.openxmlformats.org/officeDocument/2006/relationships/image" Target="../media/image8.jpg"/><Relationship Id="rId4" Type="http://schemas.openxmlformats.org/officeDocument/2006/relationships/image" Target="../media/image4.jpe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descr="Et billede, der indeholder person, mand, væg, indendørs&#10;&#10;Beskrivelse, der er oprettet med meget høj sikkerhed">
            <a:extLst>
              <a:ext uri="{FF2B5EF4-FFF2-40B4-BE49-F238E27FC236}">
                <a16:creationId xmlns:a16="http://schemas.microsoft.com/office/drawing/2014/main" id="{B106EADA-768E-4D8C-AA6E-E99112312D36}"/>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grpSp>
        <p:nvGrpSpPr>
          <p:cNvPr id="2" name="Gruppe 1">
            <a:extLst>
              <a:ext uri="{FF2B5EF4-FFF2-40B4-BE49-F238E27FC236}">
                <a16:creationId xmlns:a16="http://schemas.microsoft.com/office/drawing/2014/main" id="{F1DD4179-CA83-46A0-AD25-C6A9FB2A6068}"/>
              </a:ext>
            </a:extLst>
          </p:cNvPr>
          <p:cNvGrpSpPr/>
          <p:nvPr/>
        </p:nvGrpSpPr>
        <p:grpSpPr>
          <a:xfrm>
            <a:off x="214164" y="1617076"/>
            <a:ext cx="8662104" cy="3553682"/>
            <a:chOff x="214164" y="1617076"/>
            <a:chExt cx="8662104" cy="3553682"/>
          </a:xfrm>
        </p:grpSpPr>
        <p:grpSp>
          <p:nvGrpSpPr>
            <p:cNvPr id="11" name="Gruppe 10">
              <a:extLst>
                <a:ext uri="{FF2B5EF4-FFF2-40B4-BE49-F238E27FC236}">
                  <a16:creationId xmlns:a16="http://schemas.microsoft.com/office/drawing/2014/main" id="{37AC1D7D-5FC8-429D-ADE5-1094FA7695E2}"/>
                </a:ext>
              </a:extLst>
            </p:cNvPr>
            <p:cNvGrpSpPr>
              <a:grpSpLocks noChangeAspect="1"/>
            </p:cNvGrpSpPr>
            <p:nvPr/>
          </p:nvGrpSpPr>
          <p:grpSpPr>
            <a:xfrm>
              <a:off x="214164" y="1617076"/>
              <a:ext cx="8662104" cy="3553682"/>
              <a:chOff x="-99588" y="904593"/>
              <a:chExt cx="9143999" cy="4116977"/>
            </a:xfrm>
          </p:grpSpPr>
          <p:pic>
            <p:nvPicPr>
              <p:cNvPr id="13" name="Picture 2" descr="Billedresultat for fabrik tegning">
                <a:extLst>
                  <a:ext uri="{FF2B5EF4-FFF2-40B4-BE49-F238E27FC236}">
                    <a16:creationId xmlns:a16="http://schemas.microsoft.com/office/drawing/2014/main" id="{91388389-E50B-44E6-B95B-CD0197D3D5A0}"/>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1809"/>
              <a:stretch/>
            </p:blipFill>
            <p:spPr bwMode="auto">
              <a:xfrm>
                <a:off x="-99588" y="904593"/>
                <a:ext cx="9143999" cy="4116977"/>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0F3941A4-0988-43EF-A1E2-F7A7D76D11D6}"/>
                  </a:ext>
                </a:extLst>
              </p:cNvPr>
              <p:cNvSpPr/>
              <p:nvPr/>
            </p:nvSpPr>
            <p:spPr>
              <a:xfrm rot="10036071">
                <a:off x="2625839" y="3717481"/>
                <a:ext cx="1481209" cy="841830"/>
              </a:xfrm>
              <a:prstGeom prst="parallelogram">
                <a:avLst>
                  <a:gd name="adj" fmla="val 15323"/>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A12CBF06-BCC7-4195-9925-E215AECA3372}"/>
                  </a:ext>
                </a:extLst>
              </p:cNvPr>
              <p:cNvSpPr/>
              <p:nvPr/>
            </p:nvSpPr>
            <p:spPr>
              <a:xfrm>
                <a:off x="2542849" y="3989037"/>
                <a:ext cx="300233" cy="588375"/>
              </a:xfrm>
              <a:prstGeom prst="rect">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970E0315-D0F3-4FE4-8CC3-96571CB07151}"/>
                  </a:ext>
                </a:extLst>
              </p:cNvPr>
              <p:cNvSpPr/>
              <p:nvPr/>
            </p:nvSpPr>
            <p:spPr>
              <a:xfrm rot="20586843">
                <a:off x="2645036" y="3702531"/>
                <a:ext cx="844290" cy="286776"/>
              </a:xfrm>
              <a:prstGeom prst="rect">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Kombinationstegning: figur 16">
                <a:extLst>
                  <a:ext uri="{FF2B5EF4-FFF2-40B4-BE49-F238E27FC236}">
                    <a16:creationId xmlns:a16="http://schemas.microsoft.com/office/drawing/2014/main" id="{A5703099-94A4-48C3-A874-61140D677296}"/>
                  </a:ext>
                </a:extLst>
              </p:cNvPr>
              <p:cNvSpPr/>
              <p:nvPr/>
            </p:nvSpPr>
            <p:spPr>
              <a:xfrm>
                <a:off x="3988551" y="4088555"/>
                <a:ext cx="69123" cy="217298"/>
              </a:xfrm>
              <a:custGeom>
                <a:avLst/>
                <a:gdLst>
                  <a:gd name="connsiteX0" fmla="*/ 60960 w 60960"/>
                  <a:gd name="connsiteY0" fmla="*/ 209056 h 209056"/>
                  <a:gd name="connsiteX1" fmla="*/ 17417 w 60960"/>
                  <a:gd name="connsiteY1" fmla="*/ 182930 h 209056"/>
                  <a:gd name="connsiteX2" fmla="*/ 34835 w 60960"/>
                  <a:gd name="connsiteY2" fmla="*/ 165513 h 209056"/>
                  <a:gd name="connsiteX3" fmla="*/ 17417 w 60960"/>
                  <a:gd name="connsiteY3" fmla="*/ 148096 h 209056"/>
                  <a:gd name="connsiteX4" fmla="*/ 0 w 60960"/>
                  <a:gd name="connsiteY4" fmla="*/ 121970 h 209056"/>
                  <a:gd name="connsiteX5" fmla="*/ 17417 w 60960"/>
                  <a:gd name="connsiteY5" fmla="*/ 61010 h 209056"/>
                  <a:gd name="connsiteX6" fmla="*/ 26126 w 60960"/>
                  <a:gd name="connsiteY6" fmla="*/ 26176 h 209056"/>
                  <a:gd name="connsiteX7" fmla="*/ 52252 w 60960"/>
                  <a:gd name="connsiteY7" fmla="*/ 50 h 20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 h="209056">
                    <a:moveTo>
                      <a:pt x="60960" y="209056"/>
                    </a:moveTo>
                    <a:cubicBezTo>
                      <a:pt x="46446" y="200347"/>
                      <a:pt x="26125" y="197444"/>
                      <a:pt x="17417" y="182930"/>
                    </a:cubicBezTo>
                    <a:cubicBezTo>
                      <a:pt x="13193" y="175889"/>
                      <a:pt x="34835" y="173724"/>
                      <a:pt x="34835" y="165513"/>
                    </a:cubicBezTo>
                    <a:cubicBezTo>
                      <a:pt x="34835" y="157302"/>
                      <a:pt x="22546" y="154507"/>
                      <a:pt x="17417" y="148096"/>
                    </a:cubicBezTo>
                    <a:cubicBezTo>
                      <a:pt x="10879" y="139923"/>
                      <a:pt x="5806" y="130679"/>
                      <a:pt x="0" y="121970"/>
                    </a:cubicBezTo>
                    <a:cubicBezTo>
                      <a:pt x="5806" y="101650"/>
                      <a:pt x="11856" y="81398"/>
                      <a:pt x="17417" y="61010"/>
                    </a:cubicBezTo>
                    <a:cubicBezTo>
                      <a:pt x="20566" y="49463"/>
                      <a:pt x="21411" y="37177"/>
                      <a:pt x="26126" y="26176"/>
                    </a:cubicBezTo>
                    <a:cubicBezTo>
                      <a:pt x="38358" y="-2365"/>
                      <a:pt x="34961" y="50"/>
                      <a:pt x="52252" y="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9" name="Billede 18">
              <a:extLst>
                <a:ext uri="{FF2B5EF4-FFF2-40B4-BE49-F238E27FC236}">
                  <a16:creationId xmlns:a16="http://schemas.microsoft.com/office/drawing/2014/main" id="{02F3B449-E024-4D77-ABDB-633ACE9FAA9A}"/>
                </a:ext>
              </a:extLst>
            </p:cNvPr>
            <p:cNvPicPr>
              <a:picLocks noChangeAspect="1"/>
            </p:cNvPicPr>
            <p:nvPr/>
          </p:nvPicPr>
          <p:blipFill>
            <a:blip r:embed="rId5">
              <a:duotone>
                <a:prstClr val="black"/>
                <a:schemeClr val="accent4">
                  <a:tint val="45000"/>
                  <a:satMod val="400000"/>
                </a:schemeClr>
              </a:duotone>
            </a:blip>
            <a:stretch>
              <a:fillRect/>
            </a:stretch>
          </p:blipFill>
          <p:spPr>
            <a:xfrm rot="60000">
              <a:off x="3929205" y="2239326"/>
              <a:ext cx="1633446" cy="577109"/>
            </a:xfrm>
            <a:prstGeom prst="rect">
              <a:avLst/>
            </a:prstGeom>
            <a:scene3d>
              <a:camera prst="orthographicFront">
                <a:rot lat="2868000" lon="20310000" rev="21480000"/>
              </a:camera>
              <a:lightRig rig="threePt" dir="t"/>
            </a:scene3d>
          </p:spPr>
        </p:pic>
        <p:pic>
          <p:nvPicPr>
            <p:cNvPr id="25" name="Picture 4" descr="powertower farver ny.jpg">
              <a:extLst>
                <a:ext uri="{FF2B5EF4-FFF2-40B4-BE49-F238E27FC236}">
                  <a16:creationId xmlns:a16="http://schemas.microsoft.com/office/drawing/2014/main" id="{30BA4F6C-B128-4176-9BF9-BD48B74DD9A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8234" b="37978"/>
            <a:stretch/>
          </p:blipFill>
          <p:spPr bwMode="auto">
            <a:xfrm>
              <a:off x="2798829" y="2561627"/>
              <a:ext cx="1210734" cy="288000"/>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grpSp>
      <p:sp>
        <p:nvSpPr>
          <p:cNvPr id="20" name="Rektangel 19">
            <a:extLst>
              <a:ext uri="{FF2B5EF4-FFF2-40B4-BE49-F238E27FC236}">
                <a16:creationId xmlns:a16="http://schemas.microsoft.com/office/drawing/2014/main" id="{46396C22-042C-4E1A-AD9C-61FBE7C19638}"/>
              </a:ext>
            </a:extLst>
          </p:cNvPr>
          <p:cNvSpPr/>
          <p:nvPr/>
        </p:nvSpPr>
        <p:spPr>
          <a:xfrm>
            <a:off x="327259" y="4972166"/>
            <a:ext cx="1780674" cy="41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Rektangel 30">
            <a:extLst>
              <a:ext uri="{FF2B5EF4-FFF2-40B4-BE49-F238E27FC236}">
                <a16:creationId xmlns:a16="http://schemas.microsoft.com/office/drawing/2014/main" id="{62F9C3E0-B34A-4E9A-8F5C-C0CDC70BC34F}"/>
              </a:ext>
            </a:extLst>
          </p:cNvPr>
          <p:cNvSpPr/>
          <p:nvPr/>
        </p:nvSpPr>
        <p:spPr>
          <a:xfrm>
            <a:off x="2572120" y="5011450"/>
            <a:ext cx="1780674" cy="41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D5DE9017-EBB0-4153-8F4A-C735D33C796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697" y="4773574"/>
            <a:ext cx="1944000" cy="1944000"/>
          </a:xfrm>
          <a:prstGeom prst="rect">
            <a:avLst/>
          </a:prstGeom>
        </p:spPr>
      </p:pic>
      <p:pic>
        <p:nvPicPr>
          <p:cNvPr id="18" name="Billede 17">
            <a:extLst>
              <a:ext uri="{FF2B5EF4-FFF2-40B4-BE49-F238E27FC236}">
                <a16:creationId xmlns:a16="http://schemas.microsoft.com/office/drawing/2014/main" id="{1A08C53B-98A2-4E5B-8205-2D938FB1DE0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0457" y="4779651"/>
            <a:ext cx="1944000" cy="1944000"/>
          </a:xfrm>
          <a:prstGeom prst="rect">
            <a:avLst/>
          </a:prstGeom>
        </p:spPr>
      </p:pic>
      <p:pic>
        <p:nvPicPr>
          <p:cNvPr id="21" name="Picture 12" descr="Billedresultat for provarde">
            <a:extLst>
              <a:ext uri="{FF2B5EF4-FFF2-40B4-BE49-F238E27FC236}">
                <a16:creationId xmlns:a16="http://schemas.microsoft.com/office/drawing/2014/main" id="{F8AF4883-4618-47B5-B09D-6B9D36801D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0686" y="4917436"/>
            <a:ext cx="4193477" cy="147354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e 3">
            <a:extLst>
              <a:ext uri="{FF2B5EF4-FFF2-40B4-BE49-F238E27FC236}">
                <a16:creationId xmlns:a16="http://schemas.microsoft.com/office/drawing/2014/main" id="{3F73948C-B804-4761-A10A-DDF1CB86E4D2}"/>
              </a:ext>
            </a:extLst>
          </p:cNvPr>
          <p:cNvGrpSpPr/>
          <p:nvPr/>
        </p:nvGrpSpPr>
        <p:grpSpPr>
          <a:xfrm>
            <a:off x="1669151" y="75101"/>
            <a:ext cx="5717024" cy="1958159"/>
            <a:chOff x="1669151" y="75101"/>
            <a:chExt cx="5717024" cy="1958159"/>
          </a:xfrm>
        </p:grpSpPr>
        <p:pic>
          <p:nvPicPr>
            <p:cNvPr id="24" name="Billede 23" descr="C:\Users\Bruger\AppData\Local\Microsoft\Windows\INetCache\Content.Word\powertower_HELLE_logo_CMYK.JPG">
              <a:extLst>
                <a:ext uri="{FF2B5EF4-FFF2-40B4-BE49-F238E27FC236}">
                  <a16:creationId xmlns:a16="http://schemas.microsoft.com/office/drawing/2014/main" id="{8C4EC8AD-4D5D-4ED1-8670-58B6257A277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7826" y="185168"/>
              <a:ext cx="5628349" cy="1848092"/>
            </a:xfrm>
            <a:prstGeom prst="rect">
              <a:avLst/>
            </a:prstGeom>
            <a:noFill/>
            <a:ln>
              <a:noFill/>
            </a:ln>
          </p:spPr>
        </p:pic>
        <p:sp>
          <p:nvSpPr>
            <p:cNvPr id="3" name="Tekstfelt 2">
              <a:extLst>
                <a:ext uri="{FF2B5EF4-FFF2-40B4-BE49-F238E27FC236}">
                  <a16:creationId xmlns:a16="http://schemas.microsoft.com/office/drawing/2014/main" id="{AAA08AFC-DDC7-4BDE-BF2F-DFCA3631D323}"/>
                </a:ext>
              </a:extLst>
            </p:cNvPr>
            <p:cNvSpPr txBox="1"/>
            <p:nvPr/>
          </p:nvSpPr>
          <p:spPr>
            <a:xfrm>
              <a:off x="1669151" y="75101"/>
              <a:ext cx="2340412" cy="400110"/>
            </a:xfrm>
            <a:prstGeom prst="rect">
              <a:avLst/>
            </a:prstGeom>
            <a:noFill/>
          </p:spPr>
          <p:txBody>
            <a:bodyPr wrap="square" rtlCol="0">
              <a:spAutoFit/>
            </a:bodyPr>
            <a:lstStyle/>
            <a:p>
              <a:r>
                <a:rPr lang="da-DK" sz="2000" b="1" dirty="0">
                  <a:solidFill>
                    <a:srgbClr val="FF0000"/>
                  </a:solidFill>
                </a:rPr>
                <a:t>Iværksætterhus</a:t>
              </a:r>
            </a:p>
          </p:txBody>
        </p:sp>
      </p:grpSp>
    </p:spTree>
    <p:extLst>
      <p:ext uri="{BB962C8B-B14F-4D97-AF65-F5344CB8AC3E}">
        <p14:creationId xmlns:p14="http://schemas.microsoft.com/office/powerpoint/2010/main" val="268100540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F8CB767C-1E62-4AD8-ABCD-D81B95836161}"/>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sp>
        <p:nvSpPr>
          <p:cNvPr id="1024" name="Rektangel 1023">
            <a:extLst>
              <a:ext uri="{FF2B5EF4-FFF2-40B4-BE49-F238E27FC236}">
                <a16:creationId xmlns:a16="http://schemas.microsoft.com/office/drawing/2014/main" id="{D48A79D8-15A6-46D1-969B-DF2A13A6D532}"/>
              </a:ext>
            </a:extLst>
          </p:cNvPr>
          <p:cNvSpPr/>
          <p:nvPr/>
        </p:nvSpPr>
        <p:spPr>
          <a:xfrm>
            <a:off x="481792" y="1358469"/>
            <a:ext cx="4721028" cy="4324261"/>
          </a:xfrm>
          <a:prstGeom prst="rect">
            <a:avLst/>
          </a:prstGeom>
          <a:solidFill>
            <a:schemeClr val="bg1"/>
          </a:solidFill>
        </p:spPr>
        <p:txBody>
          <a:bodyPr wrap="square">
            <a:spAutoFit/>
          </a:bodyPr>
          <a:lstStyle/>
          <a:p>
            <a:pPr marL="269875" indent="-255588">
              <a:lnSpc>
                <a:spcPts val="3000"/>
              </a:lnSpc>
              <a:buFont typeface="Arial" panose="020B0604020202020204" pitchFamily="34" charset="0"/>
              <a:buChar char="•"/>
            </a:pPr>
            <a:r>
              <a:rPr lang="da-DK" sz="2000" b="1" dirty="0">
                <a:solidFill>
                  <a:srgbClr val="EC4124"/>
                </a:solidFill>
              </a:rPr>
              <a:t>Bank og gældsrådgivning</a:t>
            </a:r>
          </a:p>
          <a:p>
            <a:pPr marL="285750" indent="-285750">
              <a:lnSpc>
                <a:spcPts val="3000"/>
              </a:lnSpc>
              <a:buFont typeface="Arial" panose="020B0604020202020204" pitchFamily="34" charset="0"/>
              <a:buChar char="•"/>
            </a:pPr>
            <a:r>
              <a:rPr lang="da-DK" sz="2000" b="1" dirty="0">
                <a:solidFill>
                  <a:srgbClr val="43C8F5"/>
                </a:solidFill>
              </a:rPr>
              <a:t>Biogas, Dansk Fagcenter</a:t>
            </a:r>
          </a:p>
          <a:p>
            <a:pPr marL="285750" indent="-285750">
              <a:lnSpc>
                <a:spcPts val="3000"/>
              </a:lnSpc>
              <a:buFont typeface="Arial" panose="020B0604020202020204" pitchFamily="34" charset="0"/>
              <a:buChar char="•"/>
            </a:pPr>
            <a:r>
              <a:rPr lang="da-DK" sz="2000" b="1" dirty="0">
                <a:solidFill>
                  <a:srgbClr val="EC4124"/>
                </a:solidFill>
              </a:rPr>
              <a:t>Bogføring</a:t>
            </a:r>
          </a:p>
          <a:p>
            <a:pPr marL="285750" indent="-285750">
              <a:lnSpc>
                <a:spcPts val="3000"/>
              </a:lnSpc>
              <a:buFont typeface="Arial" panose="020B0604020202020204" pitchFamily="34" charset="0"/>
              <a:buChar char="•"/>
            </a:pPr>
            <a:r>
              <a:rPr lang="da-DK" sz="2000" b="1" dirty="0">
                <a:solidFill>
                  <a:srgbClr val="EC4124"/>
                </a:solidFill>
              </a:rPr>
              <a:t>Brancheorganisation Logistik </a:t>
            </a:r>
            <a:endParaRPr lang="da-DK" sz="1050" b="1" dirty="0">
              <a:solidFill>
                <a:srgbClr val="EC4124"/>
              </a:solidFill>
            </a:endParaRPr>
          </a:p>
          <a:p>
            <a:pPr marL="285750" indent="-285750">
              <a:lnSpc>
                <a:spcPts val="3000"/>
              </a:lnSpc>
              <a:buFont typeface="Arial" panose="020B0604020202020204" pitchFamily="34" charset="0"/>
              <a:buChar char="•"/>
            </a:pPr>
            <a:r>
              <a:rPr lang="da-DK" sz="2000" b="1" dirty="0">
                <a:solidFill>
                  <a:srgbClr val="EC4124"/>
                </a:solidFill>
              </a:rPr>
              <a:t>Eventvirksomhed</a:t>
            </a:r>
          </a:p>
          <a:p>
            <a:pPr marL="285750" indent="-285750">
              <a:lnSpc>
                <a:spcPts val="3000"/>
              </a:lnSpc>
              <a:buFont typeface="Arial" panose="020B0604020202020204" pitchFamily="34" charset="0"/>
              <a:buChar char="•"/>
            </a:pPr>
            <a:r>
              <a:rPr lang="da-DK" sz="2000" b="1" dirty="0">
                <a:solidFill>
                  <a:srgbClr val="EC4124"/>
                </a:solidFill>
              </a:rPr>
              <a:t>Forsikringsrådgivning</a:t>
            </a:r>
          </a:p>
          <a:p>
            <a:pPr marL="285750" indent="-285750">
              <a:lnSpc>
                <a:spcPts val="3000"/>
              </a:lnSpc>
              <a:buFont typeface="Arial" panose="020B0604020202020204" pitchFamily="34" charset="0"/>
              <a:buChar char="•"/>
            </a:pPr>
            <a:r>
              <a:rPr lang="da-DK" sz="2000" b="1" dirty="0">
                <a:solidFill>
                  <a:srgbClr val="EC4124"/>
                </a:solidFill>
              </a:rPr>
              <a:t>Hjemmesider &amp; Marketing</a:t>
            </a:r>
          </a:p>
          <a:p>
            <a:pPr marL="285750" indent="-285750">
              <a:lnSpc>
                <a:spcPts val="3000"/>
              </a:lnSpc>
              <a:buFont typeface="Arial" panose="020B0604020202020204" pitchFamily="34" charset="0"/>
              <a:buChar char="•"/>
            </a:pPr>
            <a:r>
              <a:rPr lang="da-DK" sz="2000" b="1" dirty="0">
                <a:solidFill>
                  <a:srgbClr val="43C8F5"/>
                </a:solidFill>
              </a:rPr>
              <a:t>Industrirengøring</a:t>
            </a:r>
          </a:p>
          <a:p>
            <a:pPr marL="285750" indent="-285750">
              <a:lnSpc>
                <a:spcPts val="3000"/>
              </a:lnSpc>
              <a:buFont typeface="Arial" panose="020B0604020202020204" pitchFamily="34" charset="0"/>
              <a:buChar char="•"/>
            </a:pPr>
            <a:r>
              <a:rPr lang="da-DK" sz="2000" b="1" dirty="0">
                <a:solidFill>
                  <a:srgbClr val="EC4124"/>
                </a:solidFill>
              </a:rPr>
              <a:t>IT og TV reparation</a:t>
            </a:r>
          </a:p>
          <a:p>
            <a:pPr marL="285750" indent="-285750">
              <a:lnSpc>
                <a:spcPts val="3000"/>
              </a:lnSpc>
              <a:buFont typeface="Arial" panose="020B0604020202020204" pitchFamily="34" charset="0"/>
              <a:buChar char="•"/>
            </a:pPr>
            <a:r>
              <a:rPr lang="da-DK" sz="2000" b="1" dirty="0">
                <a:solidFill>
                  <a:srgbClr val="EC4124"/>
                </a:solidFill>
              </a:rPr>
              <a:t>Jura &amp; Advokat</a:t>
            </a:r>
          </a:p>
          <a:p>
            <a:pPr marL="285750" indent="-285750">
              <a:lnSpc>
                <a:spcPts val="3000"/>
              </a:lnSpc>
              <a:buFont typeface="Arial" panose="020B0604020202020204" pitchFamily="34" charset="0"/>
              <a:buChar char="•"/>
            </a:pPr>
            <a:r>
              <a:rPr lang="da-DK" sz="2000" b="1" dirty="0">
                <a:solidFill>
                  <a:srgbClr val="EC4124"/>
                </a:solidFill>
              </a:rPr>
              <a:t>Kommunikationsvirksomhed</a:t>
            </a:r>
          </a:p>
        </p:txBody>
      </p:sp>
      <p:sp>
        <p:nvSpPr>
          <p:cNvPr id="16" name="Rektangel 15">
            <a:extLst>
              <a:ext uri="{FF2B5EF4-FFF2-40B4-BE49-F238E27FC236}">
                <a16:creationId xmlns:a16="http://schemas.microsoft.com/office/drawing/2014/main" id="{2B1C1F5D-8D69-4FD7-B906-C352884A9911}"/>
              </a:ext>
            </a:extLst>
          </p:cNvPr>
          <p:cNvSpPr/>
          <p:nvPr/>
        </p:nvSpPr>
        <p:spPr>
          <a:xfrm>
            <a:off x="4333777" y="1358469"/>
            <a:ext cx="4362358" cy="4324261"/>
          </a:xfrm>
          <a:prstGeom prst="rect">
            <a:avLst/>
          </a:prstGeom>
          <a:solidFill>
            <a:schemeClr val="bg1"/>
          </a:solidFill>
        </p:spPr>
        <p:txBody>
          <a:bodyPr wrap="square">
            <a:spAutoFit/>
          </a:bodyPr>
          <a:lstStyle/>
          <a:p>
            <a:pPr marL="269875" indent="-255588">
              <a:lnSpc>
                <a:spcPts val="3000"/>
              </a:lnSpc>
              <a:buFont typeface="Arial" panose="020B0604020202020204" pitchFamily="34" charset="0"/>
              <a:buChar char="•"/>
            </a:pPr>
            <a:r>
              <a:rPr lang="da-DK" sz="2000" b="1" dirty="0">
                <a:solidFill>
                  <a:srgbClr val="EC4124"/>
                </a:solidFill>
              </a:rPr>
              <a:t>Københavns universitet </a:t>
            </a:r>
            <a:r>
              <a:rPr lang="da-DK" sz="1050" b="1" dirty="0">
                <a:solidFill>
                  <a:srgbClr val="EC4124"/>
                </a:solidFill>
              </a:rPr>
              <a:t>landdistriktsforskning</a:t>
            </a:r>
          </a:p>
          <a:p>
            <a:pPr marL="285750" indent="-285750">
              <a:lnSpc>
                <a:spcPts val="3000"/>
              </a:lnSpc>
              <a:buFont typeface="Arial" panose="020B0604020202020204" pitchFamily="34" charset="0"/>
              <a:buChar char="•"/>
            </a:pPr>
            <a:r>
              <a:rPr lang="da-DK" sz="2000" b="1" dirty="0">
                <a:solidFill>
                  <a:srgbClr val="43C8F5"/>
                </a:solidFill>
              </a:rPr>
              <a:t>Plaststøbeforme</a:t>
            </a:r>
            <a:r>
              <a:rPr lang="da-DK" sz="2000" b="1" dirty="0">
                <a:solidFill>
                  <a:srgbClr val="EC4124"/>
                </a:solidFill>
              </a:rPr>
              <a:t>, </a:t>
            </a:r>
            <a:r>
              <a:rPr lang="da-DK" sz="1050" b="1" dirty="0">
                <a:solidFill>
                  <a:srgbClr val="EC4124"/>
                </a:solidFill>
              </a:rPr>
              <a:t>udvikling og produktion</a:t>
            </a:r>
          </a:p>
          <a:p>
            <a:pPr marL="285750" indent="-285750">
              <a:lnSpc>
                <a:spcPts val="3000"/>
              </a:lnSpc>
              <a:buFont typeface="Arial" panose="020B0604020202020204" pitchFamily="34" charset="0"/>
              <a:buChar char="•"/>
            </a:pPr>
            <a:r>
              <a:rPr lang="da-DK" sz="2000" b="1" dirty="0">
                <a:solidFill>
                  <a:srgbClr val="43C8F5"/>
                </a:solidFill>
              </a:rPr>
              <a:t>Rådgivning i skovbrug og natur</a:t>
            </a:r>
          </a:p>
          <a:p>
            <a:pPr marL="285750" indent="-285750">
              <a:lnSpc>
                <a:spcPts val="3000"/>
              </a:lnSpc>
              <a:buFont typeface="Arial" panose="020B0604020202020204" pitchFamily="34" charset="0"/>
              <a:buChar char="•"/>
            </a:pPr>
            <a:r>
              <a:rPr lang="da-DK" sz="2000" b="1" dirty="0">
                <a:solidFill>
                  <a:srgbClr val="EC4124"/>
                </a:solidFill>
              </a:rPr>
              <a:t>Webshop</a:t>
            </a:r>
          </a:p>
          <a:p>
            <a:pPr marL="285750" indent="-285750">
              <a:lnSpc>
                <a:spcPts val="3000"/>
              </a:lnSpc>
              <a:buFont typeface="Arial" panose="020B0604020202020204" pitchFamily="34" charset="0"/>
              <a:buChar char="•"/>
            </a:pPr>
            <a:r>
              <a:rPr lang="da-DK" sz="2000" b="1" dirty="0">
                <a:solidFill>
                  <a:srgbClr val="EC4124"/>
                </a:solidFill>
              </a:rPr>
              <a:t>Skiltemaler og print</a:t>
            </a:r>
          </a:p>
          <a:p>
            <a:pPr marL="285750" indent="-285750">
              <a:lnSpc>
                <a:spcPts val="3000"/>
              </a:lnSpc>
              <a:buFont typeface="Arial" panose="020B0604020202020204" pitchFamily="34" charset="0"/>
              <a:buChar char="•"/>
            </a:pPr>
            <a:r>
              <a:rPr lang="da-DK" sz="2000" b="1" dirty="0">
                <a:solidFill>
                  <a:srgbClr val="EC4124"/>
                </a:solidFill>
              </a:rPr>
              <a:t>Sundhed og Behandling</a:t>
            </a:r>
          </a:p>
          <a:p>
            <a:pPr marL="285750" indent="-285750">
              <a:lnSpc>
                <a:spcPts val="3000"/>
              </a:lnSpc>
              <a:buFont typeface="Arial" panose="020B0604020202020204" pitchFamily="34" charset="0"/>
              <a:buChar char="•"/>
            </a:pPr>
            <a:r>
              <a:rPr lang="da-DK" sz="2000" b="1" dirty="0">
                <a:solidFill>
                  <a:srgbClr val="EC4124"/>
                </a:solidFill>
              </a:rPr>
              <a:t>Turisme og oplevelse</a:t>
            </a:r>
          </a:p>
          <a:p>
            <a:pPr marL="285750" indent="-285750">
              <a:lnSpc>
                <a:spcPts val="3000"/>
              </a:lnSpc>
              <a:buFont typeface="Arial" panose="020B0604020202020204" pitchFamily="34" charset="0"/>
              <a:buChar char="•"/>
            </a:pPr>
            <a:r>
              <a:rPr lang="da-DK" sz="2000" b="1" dirty="0">
                <a:solidFill>
                  <a:srgbClr val="EC4124"/>
                </a:solidFill>
              </a:rPr>
              <a:t>Undervisning- og kursusvirksomhed</a:t>
            </a:r>
          </a:p>
          <a:p>
            <a:pPr marL="285750" indent="-285750">
              <a:lnSpc>
                <a:spcPts val="3000"/>
              </a:lnSpc>
              <a:buFont typeface="Arial" panose="020B0604020202020204" pitchFamily="34" charset="0"/>
              <a:buChar char="•"/>
            </a:pPr>
            <a:r>
              <a:rPr lang="da-DK" sz="2000" b="1" dirty="0">
                <a:solidFill>
                  <a:srgbClr val="43C8F5"/>
                </a:solidFill>
              </a:rPr>
              <a:t>Vindmølle automation</a:t>
            </a:r>
          </a:p>
          <a:p>
            <a:pPr marL="285750" indent="-285750">
              <a:lnSpc>
                <a:spcPts val="3000"/>
              </a:lnSpc>
              <a:buFont typeface="Arial" panose="020B0604020202020204" pitchFamily="34" charset="0"/>
              <a:buChar char="•"/>
            </a:pPr>
            <a:r>
              <a:rPr lang="da-DK" sz="2000" b="1" dirty="0">
                <a:solidFill>
                  <a:srgbClr val="EC4124"/>
                </a:solidFill>
              </a:rPr>
              <a:t>Virksomhedsrådgivning</a:t>
            </a:r>
          </a:p>
          <a:p>
            <a:pPr marL="285750" indent="-285750">
              <a:lnSpc>
                <a:spcPts val="3000"/>
              </a:lnSpc>
              <a:buFont typeface="Arial" panose="020B0604020202020204" pitchFamily="34" charset="0"/>
              <a:buChar char="•"/>
            </a:pPr>
            <a:r>
              <a:rPr lang="da-DK" sz="2000" b="1" dirty="0">
                <a:solidFill>
                  <a:srgbClr val="43C8F5"/>
                </a:solidFill>
              </a:rPr>
              <a:t>Værktøj, salg og udvikling</a:t>
            </a:r>
          </a:p>
        </p:txBody>
      </p:sp>
      <p:sp>
        <p:nvSpPr>
          <p:cNvPr id="17" name="Tekstfelt 1">
            <a:extLst>
              <a:ext uri="{FF2B5EF4-FFF2-40B4-BE49-F238E27FC236}">
                <a16:creationId xmlns:a16="http://schemas.microsoft.com/office/drawing/2014/main" id="{1CE2DC8C-0157-4DB7-93E0-C9791A3130D7}"/>
              </a:ext>
            </a:extLst>
          </p:cNvPr>
          <p:cNvSpPr txBox="1"/>
          <p:nvPr/>
        </p:nvSpPr>
        <p:spPr>
          <a:xfrm>
            <a:off x="739803" y="365357"/>
            <a:ext cx="7664407"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KLIENTEL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i</a:t>
            </a: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 VÆKSTHUSE</a:t>
            </a:r>
          </a:p>
        </p:txBody>
      </p:sp>
      <p:sp>
        <p:nvSpPr>
          <p:cNvPr id="3" name="Rektangel 2">
            <a:extLst>
              <a:ext uri="{FF2B5EF4-FFF2-40B4-BE49-F238E27FC236}">
                <a16:creationId xmlns:a16="http://schemas.microsoft.com/office/drawing/2014/main" id="{9F075EB6-1ADE-4742-A1BF-E954760CA677}"/>
              </a:ext>
            </a:extLst>
          </p:cNvPr>
          <p:cNvSpPr/>
          <p:nvPr/>
        </p:nvSpPr>
        <p:spPr>
          <a:xfrm>
            <a:off x="481792" y="1358469"/>
            <a:ext cx="8205008" cy="4324261"/>
          </a:xfrm>
          <a:prstGeom prst="rect">
            <a:avLst/>
          </a:prstGeom>
          <a:noFill/>
          <a:ln w="57150">
            <a:solidFill>
              <a:srgbClr val="43C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Billede 18" descr="C:\Users\Bruger\AppData\Local\Microsoft\Windows\INetCache\Content.Word\powertower_HELLE_logo_CMYK.JPG">
            <a:extLst>
              <a:ext uri="{FF2B5EF4-FFF2-40B4-BE49-F238E27FC236}">
                <a16:creationId xmlns:a16="http://schemas.microsoft.com/office/drawing/2014/main" id="{812360A1-E6BA-4B34-B96B-28500B6226B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Tree>
    <p:extLst>
      <p:ext uri="{BB962C8B-B14F-4D97-AF65-F5344CB8AC3E}">
        <p14:creationId xmlns:p14="http://schemas.microsoft.com/office/powerpoint/2010/main" val="309943427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person, mand, væg, indendørs&#10;&#10;Beskrivelse, der er oprettet med meget høj sikkerhed">
            <a:extLst>
              <a:ext uri="{FF2B5EF4-FFF2-40B4-BE49-F238E27FC236}">
                <a16:creationId xmlns:a16="http://schemas.microsoft.com/office/drawing/2014/main" id="{9CC4D3FA-009D-4541-AFB2-D75C6CBB47E2}"/>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11" name="Tekstfelt 1">
            <a:extLst>
              <a:ext uri="{FF2B5EF4-FFF2-40B4-BE49-F238E27FC236}">
                <a16:creationId xmlns:a16="http://schemas.microsoft.com/office/drawing/2014/main" id="{EC170C8D-EB32-42E5-AA7F-E32EC536D815}"/>
              </a:ext>
            </a:extLst>
          </p:cNvPr>
          <p:cNvSpPr txBox="1"/>
          <p:nvPr/>
        </p:nvSpPr>
        <p:spPr>
          <a:xfrm>
            <a:off x="1401103" y="365357"/>
            <a:ext cx="634180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EFFEKTIV KONCEPT</a:t>
            </a:r>
          </a:p>
        </p:txBody>
      </p:sp>
      <p:sp>
        <p:nvSpPr>
          <p:cNvPr id="2" name="Rektangel 1">
            <a:extLst>
              <a:ext uri="{FF2B5EF4-FFF2-40B4-BE49-F238E27FC236}">
                <a16:creationId xmlns:a16="http://schemas.microsoft.com/office/drawing/2014/main" id="{4B38A58D-E520-4A08-89E0-F39F53DF8021}"/>
              </a:ext>
            </a:extLst>
          </p:cNvPr>
          <p:cNvSpPr/>
          <p:nvPr/>
        </p:nvSpPr>
        <p:spPr>
          <a:xfrm>
            <a:off x="642527" y="2300300"/>
            <a:ext cx="7858946" cy="707886"/>
          </a:xfrm>
          <a:prstGeom prst="rect">
            <a:avLst/>
          </a:prstGeom>
        </p:spPr>
        <p:txBody>
          <a:bodyPr wrap="none">
            <a:spAutoFit/>
          </a:bodyPr>
          <a:lstStyle/>
          <a:p>
            <a:r>
              <a:rPr lang="da-DK" sz="4000" b="1" dirty="0">
                <a:solidFill>
                  <a:srgbClr val="2E3640"/>
                </a:solidFill>
              </a:rPr>
              <a:t>Lokaler, Service, Mentor &amp; Netværk</a:t>
            </a:r>
            <a:endParaRPr lang="da-DK" sz="4000" dirty="0">
              <a:solidFill>
                <a:srgbClr val="2E3640"/>
              </a:solidFill>
            </a:endParaRPr>
          </a:p>
        </p:txBody>
      </p:sp>
      <p:grpSp>
        <p:nvGrpSpPr>
          <p:cNvPr id="8" name="Gruppe 7">
            <a:extLst>
              <a:ext uri="{FF2B5EF4-FFF2-40B4-BE49-F238E27FC236}">
                <a16:creationId xmlns:a16="http://schemas.microsoft.com/office/drawing/2014/main" id="{C48436E6-789A-4FBA-838F-7FD540010837}"/>
              </a:ext>
            </a:extLst>
          </p:cNvPr>
          <p:cNvGrpSpPr/>
          <p:nvPr/>
        </p:nvGrpSpPr>
        <p:grpSpPr>
          <a:xfrm>
            <a:off x="1713488" y="4447633"/>
            <a:ext cx="5717024" cy="1958159"/>
            <a:chOff x="1669151" y="75101"/>
            <a:chExt cx="5717024" cy="1958159"/>
          </a:xfrm>
        </p:grpSpPr>
        <p:pic>
          <p:nvPicPr>
            <p:cNvPr id="10" name="Billede 9" descr="C:\Users\Bruger\AppData\Local\Microsoft\Windows\INetCache\Content.Word\powertower_HELLE_logo_CMYK.JPG">
              <a:extLst>
                <a:ext uri="{FF2B5EF4-FFF2-40B4-BE49-F238E27FC236}">
                  <a16:creationId xmlns:a16="http://schemas.microsoft.com/office/drawing/2014/main" id="{ED5D388E-26E1-4EF9-A015-A66FDDFBEBC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7826" y="185168"/>
              <a:ext cx="5628349" cy="1848092"/>
            </a:xfrm>
            <a:prstGeom prst="rect">
              <a:avLst/>
            </a:prstGeom>
            <a:noFill/>
            <a:ln>
              <a:noFill/>
            </a:ln>
          </p:spPr>
        </p:pic>
        <p:sp>
          <p:nvSpPr>
            <p:cNvPr id="12" name="Tekstfelt 11">
              <a:extLst>
                <a:ext uri="{FF2B5EF4-FFF2-40B4-BE49-F238E27FC236}">
                  <a16:creationId xmlns:a16="http://schemas.microsoft.com/office/drawing/2014/main" id="{945398B7-4D11-4F3F-83E7-31688403359F}"/>
                </a:ext>
              </a:extLst>
            </p:cNvPr>
            <p:cNvSpPr txBox="1"/>
            <p:nvPr/>
          </p:nvSpPr>
          <p:spPr>
            <a:xfrm>
              <a:off x="1669151" y="75101"/>
              <a:ext cx="2340412" cy="400110"/>
            </a:xfrm>
            <a:prstGeom prst="rect">
              <a:avLst/>
            </a:prstGeom>
            <a:noFill/>
          </p:spPr>
          <p:txBody>
            <a:bodyPr wrap="square" rtlCol="0">
              <a:spAutoFit/>
            </a:bodyPr>
            <a:lstStyle/>
            <a:p>
              <a:r>
                <a:rPr lang="da-DK" sz="2000" b="1" dirty="0">
                  <a:solidFill>
                    <a:srgbClr val="FF0000"/>
                  </a:solidFill>
                </a:rPr>
                <a:t>Iværksætterhus</a:t>
              </a:r>
            </a:p>
          </p:txBody>
        </p:sp>
      </p:grpSp>
    </p:spTree>
    <p:extLst>
      <p:ext uri="{BB962C8B-B14F-4D97-AF65-F5344CB8AC3E}">
        <p14:creationId xmlns:p14="http://schemas.microsoft.com/office/powerpoint/2010/main" val="191436030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person, mand, væg, indendørs&#10;&#10;Beskrivelse, der er oprettet med meget høj sikkerhed">
            <a:extLst>
              <a:ext uri="{FF2B5EF4-FFF2-40B4-BE49-F238E27FC236}">
                <a16:creationId xmlns:a16="http://schemas.microsoft.com/office/drawing/2014/main" id="{9CC4D3FA-009D-4541-AFB2-D75C6CBB47E2}"/>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pic>
        <p:nvPicPr>
          <p:cNvPr id="7" name="Billede 6">
            <a:extLst>
              <a:ext uri="{FF2B5EF4-FFF2-40B4-BE49-F238E27FC236}">
                <a16:creationId xmlns:a16="http://schemas.microsoft.com/office/drawing/2014/main" id="{4972AAD1-3F75-4FE8-8CAB-9C6504FC4334}"/>
              </a:ext>
            </a:extLst>
          </p:cNvPr>
          <p:cNvPicPr>
            <a:picLocks noChangeAspect="1"/>
          </p:cNvPicPr>
          <p:nvPr/>
        </p:nvPicPr>
        <p:blipFill rotWithShape="1">
          <a:blip r:embed="rId4"/>
          <a:srcRect l="24610" t="8100" r="5261"/>
          <a:stretch/>
        </p:blipFill>
        <p:spPr>
          <a:xfrm>
            <a:off x="1555217" y="1196354"/>
            <a:ext cx="6033566" cy="5885478"/>
          </a:xfrm>
          <a:prstGeom prst="rect">
            <a:avLst/>
          </a:prstGeom>
        </p:spPr>
      </p:pic>
      <p:sp>
        <p:nvSpPr>
          <p:cNvPr id="11" name="Tekstfelt 1">
            <a:extLst>
              <a:ext uri="{FF2B5EF4-FFF2-40B4-BE49-F238E27FC236}">
                <a16:creationId xmlns:a16="http://schemas.microsoft.com/office/drawing/2014/main" id="{EC170C8D-EB32-42E5-AA7F-E32EC536D815}"/>
              </a:ext>
            </a:extLst>
          </p:cNvPr>
          <p:cNvSpPr txBox="1"/>
          <p:nvPr/>
        </p:nvSpPr>
        <p:spPr>
          <a:xfrm>
            <a:off x="2751631" y="365357"/>
            <a:ext cx="3640740"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LOKALITET</a:t>
            </a:r>
          </a:p>
        </p:txBody>
      </p:sp>
    </p:spTree>
    <p:extLst>
      <p:ext uri="{BB962C8B-B14F-4D97-AF65-F5344CB8AC3E}">
        <p14:creationId xmlns:p14="http://schemas.microsoft.com/office/powerpoint/2010/main" val="403354682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84565521-DE54-4D92-9D38-1CE48AC40D4D}"/>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2992080" y="365357"/>
            <a:ext cx="3159840"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LOKALER</a:t>
            </a:r>
          </a:p>
        </p:txBody>
      </p:sp>
      <p:sp>
        <p:nvSpPr>
          <p:cNvPr id="1024" name="Rektangel 1023">
            <a:extLst>
              <a:ext uri="{FF2B5EF4-FFF2-40B4-BE49-F238E27FC236}">
                <a16:creationId xmlns:a16="http://schemas.microsoft.com/office/drawing/2014/main" id="{D48A79D8-15A6-46D1-969B-DF2A13A6D532}"/>
              </a:ext>
            </a:extLst>
          </p:cNvPr>
          <p:cNvSpPr/>
          <p:nvPr/>
        </p:nvSpPr>
        <p:spPr>
          <a:xfrm>
            <a:off x="404937" y="1438955"/>
            <a:ext cx="7269018" cy="369332"/>
          </a:xfrm>
          <a:prstGeom prst="rect">
            <a:avLst/>
          </a:prstGeom>
        </p:spPr>
        <p:txBody>
          <a:bodyPr wrap="square">
            <a:spAutoFit/>
          </a:bodyPr>
          <a:lstStyle/>
          <a:p>
            <a:r>
              <a:rPr lang="da-DK" b="1" dirty="0"/>
              <a:t>Helle Hallen</a:t>
            </a:r>
          </a:p>
        </p:txBody>
      </p:sp>
      <p:pic>
        <p:nvPicPr>
          <p:cNvPr id="8196" name="Picture 4" descr="Billedresultat for helle hallen">
            <a:extLst>
              <a:ext uri="{FF2B5EF4-FFF2-40B4-BE49-F238E27FC236}">
                <a16:creationId xmlns:a16="http://schemas.microsoft.com/office/drawing/2014/main" id="{9C355D01-9AC8-4318-B85E-17E20E768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522" y="1215074"/>
            <a:ext cx="3977627" cy="240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Billede 15" descr="Et billede, der indeholder indendørs, gulv, væg, værelse&#10;&#10;Beskrivelse, der er oprettet med meget høj sikkerhed">
            <a:extLst>
              <a:ext uri="{FF2B5EF4-FFF2-40B4-BE49-F238E27FC236}">
                <a16:creationId xmlns:a16="http://schemas.microsoft.com/office/drawing/2014/main" id="{468080B7-75E7-4323-866C-714E96A8E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24" y="1821585"/>
            <a:ext cx="4807389" cy="3204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lede 10" descr="Et billede, der indeholder indendørs, gulv, stol, væg&#10;&#10;Beskrivelse, der er oprettet med meget høj sikkerhed">
            <a:extLst>
              <a:ext uri="{FF2B5EF4-FFF2-40B4-BE49-F238E27FC236}">
                <a16:creationId xmlns:a16="http://schemas.microsoft.com/office/drawing/2014/main" id="{E8E42CC9-6D53-43AD-A228-D73078671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522" y="3424048"/>
            <a:ext cx="4551132" cy="3034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uppe 13">
            <a:extLst>
              <a:ext uri="{FF2B5EF4-FFF2-40B4-BE49-F238E27FC236}">
                <a16:creationId xmlns:a16="http://schemas.microsoft.com/office/drawing/2014/main" id="{C669924B-9AA0-4321-A216-7E957292246F}"/>
              </a:ext>
            </a:extLst>
          </p:cNvPr>
          <p:cNvGrpSpPr/>
          <p:nvPr/>
        </p:nvGrpSpPr>
        <p:grpSpPr>
          <a:xfrm>
            <a:off x="6839341" y="2896499"/>
            <a:ext cx="2228944" cy="1055097"/>
            <a:chOff x="2442047" y="2757245"/>
            <a:chExt cx="2228944" cy="1055097"/>
          </a:xfrm>
        </p:grpSpPr>
        <p:pic>
          <p:nvPicPr>
            <p:cNvPr id="15" name="Picture 2" descr="Billedresultat for byskilt">
              <a:extLst>
                <a:ext uri="{FF2B5EF4-FFF2-40B4-BE49-F238E27FC236}">
                  <a16:creationId xmlns:a16="http://schemas.microsoft.com/office/drawing/2014/main" id="{E1047285-075B-4D39-B372-CF3A9CFAE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BB24A34E-AE90-4F0A-9E81-639AE673B826}"/>
                </a:ext>
              </a:extLst>
            </p:cNvPr>
            <p:cNvSpPr txBox="1"/>
            <p:nvPr/>
          </p:nvSpPr>
          <p:spPr>
            <a:xfrm>
              <a:off x="2442047" y="2878885"/>
              <a:ext cx="2228944" cy="400110"/>
            </a:xfrm>
            <a:prstGeom prst="rect">
              <a:avLst/>
            </a:prstGeom>
            <a:noFill/>
          </p:spPr>
          <p:txBody>
            <a:bodyPr wrap="square" rtlCol="0">
              <a:spAutoFit/>
            </a:bodyPr>
            <a:lstStyle/>
            <a:p>
              <a:pPr algn="ctr"/>
              <a:r>
                <a:rPr lang="da-DK" sz="2000" b="1" dirty="0">
                  <a:latin typeface="Arial" panose="020B0604020202020204" pitchFamily="34" charset="0"/>
                  <a:cs typeface="Arial" panose="020B0604020202020204" pitchFamily="34" charset="0"/>
                </a:rPr>
                <a:t>HELLE HALLEN</a:t>
              </a:r>
            </a:p>
          </p:txBody>
        </p:sp>
      </p:grpSp>
      <p:pic>
        <p:nvPicPr>
          <p:cNvPr id="19" name="Billede 18" descr="C:\Users\Bruger\AppData\Local\Microsoft\Windows\INetCache\Content.Word\powertower_HELLE_logo_CMYK.JPG">
            <a:extLst>
              <a:ext uri="{FF2B5EF4-FFF2-40B4-BE49-F238E27FC236}">
                <a16:creationId xmlns:a16="http://schemas.microsoft.com/office/drawing/2014/main" id="{91AEE25E-792E-45D1-9866-250DDD4FF58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938" y="263026"/>
            <a:ext cx="1173605" cy="385358"/>
          </a:xfrm>
          <a:prstGeom prst="rect">
            <a:avLst/>
          </a:prstGeom>
          <a:noFill/>
          <a:ln>
            <a:noFill/>
          </a:ln>
        </p:spPr>
      </p:pic>
    </p:spTree>
    <p:extLst>
      <p:ext uri="{BB962C8B-B14F-4D97-AF65-F5344CB8AC3E}">
        <p14:creationId xmlns:p14="http://schemas.microsoft.com/office/powerpoint/2010/main" val="163401767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DA348408-D0F2-4FBB-9C85-BE3FAA5B2605}"/>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1024" name="Rektangel 1023">
            <a:extLst>
              <a:ext uri="{FF2B5EF4-FFF2-40B4-BE49-F238E27FC236}">
                <a16:creationId xmlns:a16="http://schemas.microsoft.com/office/drawing/2014/main" id="{D48A79D8-15A6-46D1-969B-DF2A13A6D532}"/>
              </a:ext>
            </a:extLst>
          </p:cNvPr>
          <p:cNvSpPr/>
          <p:nvPr/>
        </p:nvSpPr>
        <p:spPr>
          <a:xfrm>
            <a:off x="404937" y="1457617"/>
            <a:ext cx="7269018" cy="369332"/>
          </a:xfrm>
          <a:prstGeom prst="rect">
            <a:avLst/>
          </a:prstGeom>
        </p:spPr>
        <p:txBody>
          <a:bodyPr wrap="square">
            <a:spAutoFit/>
          </a:bodyPr>
          <a:lstStyle/>
          <a:p>
            <a:r>
              <a:rPr lang="da-DK" b="1" dirty="0"/>
              <a:t>Agerbæk El</a:t>
            </a:r>
          </a:p>
        </p:txBody>
      </p:sp>
      <p:pic>
        <p:nvPicPr>
          <p:cNvPr id="4" name="Billede 3" descr="Et billede, der indeholder vej, udendørs, himmel, græs&#10;&#10;Beskrivelse, der er oprettet med meget høj sikkerhed">
            <a:extLst>
              <a:ext uri="{FF2B5EF4-FFF2-40B4-BE49-F238E27FC236}">
                <a16:creationId xmlns:a16="http://schemas.microsoft.com/office/drawing/2014/main" id="{8CE5BA64-4CF8-4352-A7B5-24CA2DD88076}"/>
              </a:ext>
            </a:extLst>
          </p:cNvPr>
          <p:cNvPicPr>
            <a:picLocks noChangeAspect="1"/>
          </p:cNvPicPr>
          <p:nvPr/>
        </p:nvPicPr>
        <p:blipFill rotWithShape="1">
          <a:blip r:embed="rId4">
            <a:extLst>
              <a:ext uri="{28A0092B-C50C-407E-A947-70E740481C1C}">
                <a14:useLocalDpi xmlns:a14="http://schemas.microsoft.com/office/drawing/2010/main" val="0"/>
              </a:ext>
            </a:extLst>
          </a:blip>
          <a:srcRect t="15123" b="26566"/>
          <a:stretch/>
        </p:blipFill>
        <p:spPr>
          <a:xfrm>
            <a:off x="3196333" y="1300394"/>
            <a:ext cx="5640225" cy="2192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lede 4" descr="Et billede, der indeholder indendørs, jord, bord&#10;&#10;Beskrivelse, der er oprettet med meget høj sikkerhed">
            <a:extLst>
              <a:ext uri="{FF2B5EF4-FFF2-40B4-BE49-F238E27FC236}">
                <a16:creationId xmlns:a16="http://schemas.microsoft.com/office/drawing/2014/main" id="{A9BB1DC0-5936-4C4A-853C-EF3B8EBC8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3754" y="3324992"/>
            <a:ext cx="4975391" cy="3316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descr="Et billede, der indeholder væg, bord, indendørs, gulv&#10;&#10;Beskrivelse, der er oprettet med meget høj sikkerhed">
            <a:extLst>
              <a:ext uri="{FF2B5EF4-FFF2-40B4-BE49-F238E27FC236}">
                <a16:creationId xmlns:a16="http://schemas.microsoft.com/office/drawing/2014/main" id="{4A087D21-29EC-4910-ADEC-417595ABCD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444" y="2101443"/>
            <a:ext cx="4834550" cy="322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descr="Et billede, der indeholder bygning, indendørs, lastbil, jord&#10;&#10;Beskrivelse, der er oprettet med meget høj sikkerhed">
            <a:extLst>
              <a:ext uri="{FF2B5EF4-FFF2-40B4-BE49-F238E27FC236}">
                <a16:creationId xmlns:a16="http://schemas.microsoft.com/office/drawing/2014/main" id="{56528B33-2E4F-468D-B44B-6D39ACAACBA3}"/>
              </a:ext>
            </a:extLst>
          </p:cNvPr>
          <p:cNvPicPr>
            <a:picLocks noChangeAspect="1"/>
          </p:cNvPicPr>
          <p:nvPr/>
        </p:nvPicPr>
        <p:blipFill rotWithShape="1">
          <a:blip r:embed="rId7">
            <a:extLst>
              <a:ext uri="{28A0092B-C50C-407E-A947-70E740481C1C}">
                <a14:useLocalDpi xmlns:a14="http://schemas.microsoft.com/office/drawing/2010/main" val="0"/>
              </a:ext>
            </a:extLst>
          </a:blip>
          <a:srcRect r="19314" b="22448"/>
          <a:stretch/>
        </p:blipFill>
        <p:spPr>
          <a:xfrm>
            <a:off x="1067254" y="5104489"/>
            <a:ext cx="2542790" cy="1629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uppe 14">
            <a:extLst>
              <a:ext uri="{FF2B5EF4-FFF2-40B4-BE49-F238E27FC236}">
                <a16:creationId xmlns:a16="http://schemas.microsoft.com/office/drawing/2014/main" id="{16A85020-FC35-4B9E-8A30-AAB6B3754BFB}"/>
              </a:ext>
            </a:extLst>
          </p:cNvPr>
          <p:cNvGrpSpPr/>
          <p:nvPr/>
        </p:nvGrpSpPr>
        <p:grpSpPr>
          <a:xfrm>
            <a:off x="6810202" y="2872303"/>
            <a:ext cx="2120376" cy="1055097"/>
            <a:chOff x="2494629" y="2757245"/>
            <a:chExt cx="2120376" cy="1055097"/>
          </a:xfrm>
        </p:grpSpPr>
        <p:pic>
          <p:nvPicPr>
            <p:cNvPr id="16" name="Picture 2" descr="Billedresultat for byskilt">
              <a:extLst>
                <a:ext uri="{FF2B5EF4-FFF2-40B4-BE49-F238E27FC236}">
                  <a16:creationId xmlns:a16="http://schemas.microsoft.com/office/drawing/2014/main" id="{C53F2A3E-693E-45C5-B6CE-C8FD92BEF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A5C948A9-CFDE-4D2B-BA8E-D82B26C288EC}"/>
                </a:ext>
              </a:extLst>
            </p:cNvPr>
            <p:cNvSpPr txBox="1"/>
            <p:nvPr/>
          </p:nvSpPr>
          <p:spPr>
            <a:xfrm>
              <a:off x="2494629" y="2878885"/>
              <a:ext cx="2120376" cy="400110"/>
            </a:xfrm>
            <a:prstGeom prst="rect">
              <a:avLst/>
            </a:prstGeom>
            <a:noFill/>
          </p:spPr>
          <p:txBody>
            <a:bodyPr wrap="square" rtlCol="0">
              <a:spAutoFit/>
            </a:bodyPr>
            <a:lstStyle/>
            <a:p>
              <a:pPr algn="ctr"/>
              <a:r>
                <a:rPr lang="da-DK" sz="2000" b="1" spc="300" dirty="0">
                  <a:latin typeface="Arial" panose="020B0604020202020204" pitchFamily="34" charset="0"/>
                  <a:cs typeface="Arial" panose="020B0604020202020204" pitchFamily="34" charset="0"/>
                </a:rPr>
                <a:t>AGERBÆK</a:t>
              </a:r>
            </a:p>
          </p:txBody>
        </p:sp>
      </p:grpSp>
      <p:sp>
        <p:nvSpPr>
          <p:cNvPr id="19" name="Tekstfelt 1">
            <a:extLst>
              <a:ext uri="{FF2B5EF4-FFF2-40B4-BE49-F238E27FC236}">
                <a16:creationId xmlns:a16="http://schemas.microsoft.com/office/drawing/2014/main" id="{2D68C259-FD8C-47FB-A341-BF9D43304207}"/>
              </a:ext>
            </a:extLst>
          </p:cNvPr>
          <p:cNvSpPr txBox="1"/>
          <p:nvPr/>
        </p:nvSpPr>
        <p:spPr>
          <a:xfrm>
            <a:off x="2992080" y="365357"/>
            <a:ext cx="3159840"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LOKALER</a:t>
            </a:r>
          </a:p>
        </p:txBody>
      </p:sp>
      <p:pic>
        <p:nvPicPr>
          <p:cNvPr id="20" name="Billede 19" descr="C:\Users\Bruger\AppData\Local\Microsoft\Windows\INetCache\Content.Word\powertower_HELLE_logo_CMYK.JPG">
            <a:extLst>
              <a:ext uri="{FF2B5EF4-FFF2-40B4-BE49-F238E27FC236}">
                <a16:creationId xmlns:a16="http://schemas.microsoft.com/office/drawing/2014/main" id="{6A2452CE-8C55-4AC3-BD25-A52AA3B1258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938" y="263026"/>
            <a:ext cx="1173605" cy="385358"/>
          </a:xfrm>
          <a:prstGeom prst="rect">
            <a:avLst/>
          </a:prstGeom>
          <a:noFill/>
          <a:ln>
            <a:noFill/>
          </a:ln>
        </p:spPr>
      </p:pic>
    </p:spTree>
    <p:extLst>
      <p:ext uri="{BB962C8B-B14F-4D97-AF65-F5344CB8AC3E}">
        <p14:creationId xmlns:p14="http://schemas.microsoft.com/office/powerpoint/2010/main" val="215755963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68F8B146-1A67-4C3D-973A-9B2DB0FD7C27}"/>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1024" name="Rektangel 1023">
            <a:extLst>
              <a:ext uri="{FF2B5EF4-FFF2-40B4-BE49-F238E27FC236}">
                <a16:creationId xmlns:a16="http://schemas.microsoft.com/office/drawing/2014/main" id="{D48A79D8-15A6-46D1-969B-DF2A13A6D532}"/>
              </a:ext>
            </a:extLst>
          </p:cNvPr>
          <p:cNvSpPr/>
          <p:nvPr/>
        </p:nvSpPr>
        <p:spPr>
          <a:xfrm>
            <a:off x="404937" y="1392304"/>
            <a:ext cx="7269018" cy="369332"/>
          </a:xfrm>
          <a:prstGeom prst="rect">
            <a:avLst/>
          </a:prstGeom>
        </p:spPr>
        <p:txBody>
          <a:bodyPr wrap="square">
            <a:spAutoFit/>
          </a:bodyPr>
          <a:lstStyle/>
          <a:p>
            <a:r>
              <a:rPr lang="da-DK" b="1" dirty="0"/>
              <a:t>Årre Kommunekontor</a:t>
            </a:r>
          </a:p>
        </p:txBody>
      </p:sp>
      <p:pic>
        <p:nvPicPr>
          <p:cNvPr id="15362" name="Picture 2" descr="Billedresultat for kommunekontor årre">
            <a:extLst>
              <a:ext uri="{FF2B5EF4-FFF2-40B4-BE49-F238E27FC236}">
                <a16:creationId xmlns:a16="http://schemas.microsoft.com/office/drawing/2014/main" id="{1D481186-6B66-42EC-AA48-DC4FB5D40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270" y="2213432"/>
            <a:ext cx="5715000" cy="3571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13" name="Gruppe 12">
            <a:extLst>
              <a:ext uri="{FF2B5EF4-FFF2-40B4-BE49-F238E27FC236}">
                <a16:creationId xmlns:a16="http://schemas.microsoft.com/office/drawing/2014/main" id="{86694A28-7FBA-4670-8E4B-A1259160071E}"/>
              </a:ext>
            </a:extLst>
          </p:cNvPr>
          <p:cNvGrpSpPr/>
          <p:nvPr/>
        </p:nvGrpSpPr>
        <p:grpSpPr>
          <a:xfrm>
            <a:off x="6798029" y="2350589"/>
            <a:ext cx="2120376" cy="1055097"/>
            <a:chOff x="2494629" y="2757245"/>
            <a:chExt cx="2120376" cy="1055097"/>
          </a:xfrm>
        </p:grpSpPr>
        <p:pic>
          <p:nvPicPr>
            <p:cNvPr id="14" name="Picture 2" descr="Billedresultat for byskilt">
              <a:extLst>
                <a:ext uri="{FF2B5EF4-FFF2-40B4-BE49-F238E27FC236}">
                  <a16:creationId xmlns:a16="http://schemas.microsoft.com/office/drawing/2014/main" id="{3112033D-F129-4C91-9BED-C6D2342F8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a:extLst>
                <a:ext uri="{FF2B5EF4-FFF2-40B4-BE49-F238E27FC236}">
                  <a16:creationId xmlns:a16="http://schemas.microsoft.com/office/drawing/2014/main" id="{E8453726-0A52-46F4-9FD7-B423964E3AF0}"/>
                </a:ext>
              </a:extLst>
            </p:cNvPr>
            <p:cNvSpPr txBox="1"/>
            <p:nvPr/>
          </p:nvSpPr>
          <p:spPr>
            <a:xfrm>
              <a:off x="2494629" y="2878885"/>
              <a:ext cx="2120376" cy="400110"/>
            </a:xfrm>
            <a:prstGeom prst="rect">
              <a:avLst/>
            </a:prstGeom>
            <a:noFill/>
          </p:spPr>
          <p:txBody>
            <a:bodyPr wrap="square" rtlCol="0">
              <a:spAutoFit/>
            </a:bodyPr>
            <a:lstStyle/>
            <a:p>
              <a:pPr algn="ctr"/>
              <a:r>
                <a:rPr lang="da-DK" sz="2000" b="1" spc="300" dirty="0">
                  <a:latin typeface="Arial" panose="020B0604020202020204" pitchFamily="34" charset="0"/>
                  <a:cs typeface="Arial" panose="020B0604020202020204" pitchFamily="34" charset="0"/>
                </a:rPr>
                <a:t>ÅRRE</a:t>
              </a:r>
            </a:p>
          </p:txBody>
        </p:sp>
      </p:grpSp>
      <p:pic>
        <p:nvPicPr>
          <p:cNvPr id="16" name="Billede 15" descr="C:\Users\Bruger\AppData\Local\Microsoft\Windows\INetCache\Content.Word\powertower_HELLE_logo_CMYK.JPG">
            <a:extLst>
              <a:ext uri="{FF2B5EF4-FFF2-40B4-BE49-F238E27FC236}">
                <a16:creationId xmlns:a16="http://schemas.microsoft.com/office/drawing/2014/main" id="{FD7633CF-C605-4F42-9046-902E53EE796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938" y="263026"/>
            <a:ext cx="1173605" cy="385358"/>
          </a:xfrm>
          <a:prstGeom prst="rect">
            <a:avLst/>
          </a:prstGeom>
          <a:noFill/>
          <a:ln>
            <a:noFill/>
          </a:ln>
        </p:spPr>
      </p:pic>
      <p:sp>
        <p:nvSpPr>
          <p:cNvPr id="17" name="Tekstfelt 1">
            <a:extLst>
              <a:ext uri="{FF2B5EF4-FFF2-40B4-BE49-F238E27FC236}">
                <a16:creationId xmlns:a16="http://schemas.microsoft.com/office/drawing/2014/main" id="{71D47618-99F0-4286-8DAC-DB6BF06CDF81}"/>
              </a:ext>
            </a:extLst>
          </p:cNvPr>
          <p:cNvSpPr txBox="1"/>
          <p:nvPr/>
        </p:nvSpPr>
        <p:spPr>
          <a:xfrm>
            <a:off x="2992080" y="365357"/>
            <a:ext cx="3159840"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LOKALER</a:t>
            </a:r>
          </a:p>
        </p:txBody>
      </p:sp>
    </p:spTree>
    <p:extLst>
      <p:ext uri="{BB962C8B-B14F-4D97-AF65-F5344CB8AC3E}">
        <p14:creationId xmlns:p14="http://schemas.microsoft.com/office/powerpoint/2010/main" val="161752711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A7C0D89D-70FA-454A-968E-488E18EEA722}"/>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pic>
        <p:nvPicPr>
          <p:cNvPr id="12" name="Billede 11" descr="Et billede, der indeholder person, beklædning, poserer, kvinde&#10;&#10;Beskrivelse, der er oprettet med meget høj sikkerhed">
            <a:extLst>
              <a:ext uri="{FF2B5EF4-FFF2-40B4-BE49-F238E27FC236}">
                <a16:creationId xmlns:a16="http://schemas.microsoft.com/office/drawing/2014/main" id="{B29A014D-4BD9-4140-813F-4EAAA6C91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5412" y="732628"/>
            <a:ext cx="3109097" cy="4536787"/>
          </a:xfrm>
          <a:prstGeom prst="rect">
            <a:avLst/>
          </a:prstGeom>
          <a:effectLst>
            <a:softEdge rad="635000"/>
          </a:effectLst>
        </p:spPr>
      </p:pic>
      <p:pic>
        <p:nvPicPr>
          <p:cNvPr id="9228" name="Picture 12" descr="Billedresultat for provarde">
            <a:extLst>
              <a:ext uri="{FF2B5EF4-FFF2-40B4-BE49-F238E27FC236}">
                <a16:creationId xmlns:a16="http://schemas.microsoft.com/office/drawing/2014/main" id="{72518A3A-3565-4D52-9B84-12E054432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29" y="2051891"/>
            <a:ext cx="4287019" cy="1506411"/>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1">
            <a:extLst>
              <a:ext uri="{FF2B5EF4-FFF2-40B4-BE49-F238E27FC236}">
                <a16:creationId xmlns:a16="http://schemas.microsoft.com/office/drawing/2014/main" id="{373C70F0-D2C3-4952-8BBB-A5E43133B1C8}"/>
              </a:ext>
            </a:extLst>
          </p:cNvPr>
          <p:cNvSpPr txBox="1"/>
          <p:nvPr/>
        </p:nvSpPr>
        <p:spPr>
          <a:xfrm>
            <a:off x="1476376" y="365357"/>
            <a:ext cx="6191247"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MENTOR</a:t>
            </a:r>
            <a:r>
              <a:rPr lang="da-DK" sz="4800" b="1" dirty="0">
                <a:solidFill>
                  <a:schemeClr val="tx1">
                    <a:lumMod val="65000"/>
                    <a:lumOff val="35000"/>
                  </a:schemeClr>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&amp;</a:t>
            </a:r>
            <a:r>
              <a:rPr lang="da-DK" sz="4800" b="1" dirty="0">
                <a:solidFill>
                  <a:schemeClr val="tx1">
                    <a:lumMod val="65000"/>
                    <a:lumOff val="35000"/>
                  </a:schemeClr>
                </a:solidFill>
                <a:latin typeface="Arial" panose="020B0604020202020204" pitchFamily="34" charset="0"/>
                <a:ea typeface="Meiryo UI" panose="020B0604030504040204" pitchFamily="34" charset="-128"/>
                <a:cs typeface="Arial" panose="020B0604020202020204" pitchFamily="34" charset="0"/>
              </a:rPr>
              <a:t> </a:t>
            </a: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KURSUS</a:t>
            </a:r>
          </a:p>
        </p:txBody>
      </p:sp>
      <p:grpSp>
        <p:nvGrpSpPr>
          <p:cNvPr id="2" name="Gruppe 1">
            <a:extLst>
              <a:ext uri="{FF2B5EF4-FFF2-40B4-BE49-F238E27FC236}">
                <a16:creationId xmlns:a16="http://schemas.microsoft.com/office/drawing/2014/main" id="{9F2A618F-6505-4F9D-BF5A-F8A6134A2618}"/>
              </a:ext>
            </a:extLst>
          </p:cNvPr>
          <p:cNvGrpSpPr/>
          <p:nvPr/>
        </p:nvGrpSpPr>
        <p:grpSpPr>
          <a:xfrm>
            <a:off x="5517934" y="3499101"/>
            <a:ext cx="3312093" cy="1839206"/>
            <a:chOff x="5607505" y="3028214"/>
            <a:chExt cx="3312093" cy="1839206"/>
          </a:xfrm>
        </p:grpSpPr>
        <p:pic>
          <p:nvPicPr>
            <p:cNvPr id="16" name="Picture 16" descr="Billedresultat for advisor">
              <a:extLst>
                <a:ext uri="{FF2B5EF4-FFF2-40B4-BE49-F238E27FC236}">
                  <a16:creationId xmlns:a16="http://schemas.microsoft.com/office/drawing/2014/main" id="{A455087C-975C-45E2-A24E-14CF2BFCC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505" y="3028214"/>
              <a:ext cx="3312093" cy="1838309"/>
            </a:xfrm>
            <a:prstGeom prst="rect">
              <a:avLst/>
            </a:prstGeom>
            <a:noFill/>
            <a:ln w="57150">
              <a:solidFill>
                <a:srgbClr val="43C8F5"/>
              </a:solidFill>
            </a:ln>
            <a:extLst>
              <a:ext uri="{909E8E84-426E-40DD-AFC4-6F175D3DCCD1}">
                <a14:hiddenFill xmlns:a14="http://schemas.microsoft.com/office/drawing/2010/main">
                  <a:solidFill>
                    <a:srgbClr val="FFFFFF"/>
                  </a:solidFill>
                </a14:hiddenFill>
              </a:ext>
            </a:extLst>
          </p:spPr>
        </p:pic>
        <p:sp>
          <p:nvSpPr>
            <p:cNvPr id="17" name="Tekstfelt 16">
              <a:extLst>
                <a:ext uri="{FF2B5EF4-FFF2-40B4-BE49-F238E27FC236}">
                  <a16:creationId xmlns:a16="http://schemas.microsoft.com/office/drawing/2014/main" id="{590997A5-8264-4B6C-BD4F-0670EDB95F42}"/>
                </a:ext>
              </a:extLst>
            </p:cNvPr>
            <p:cNvSpPr txBox="1"/>
            <p:nvPr/>
          </p:nvSpPr>
          <p:spPr>
            <a:xfrm>
              <a:off x="5607505" y="4405755"/>
              <a:ext cx="3312093" cy="461665"/>
            </a:xfrm>
            <a:prstGeom prst="rect">
              <a:avLst/>
            </a:prstGeom>
            <a:solidFill>
              <a:schemeClr val="bg1"/>
            </a:solidFill>
            <a:ln w="57150">
              <a:solidFill>
                <a:srgbClr val="43C8F5"/>
              </a:solidFill>
            </a:ln>
          </p:spPr>
          <p:txBody>
            <a:bodyPr wrap="square" rtlCol="0">
              <a:spAutoFit/>
            </a:bodyPr>
            <a:lstStyle/>
            <a:p>
              <a:pPr algn="ctr"/>
              <a:r>
                <a:rPr lang="da-DK" sz="2400" b="1" dirty="0">
                  <a:solidFill>
                    <a:srgbClr val="EC4124"/>
                  </a:solidFill>
                </a:rPr>
                <a:t>35 frivillige rådgivere</a:t>
              </a:r>
            </a:p>
          </p:txBody>
        </p:sp>
      </p:grpSp>
      <p:pic>
        <p:nvPicPr>
          <p:cNvPr id="8" name="Billede 7">
            <a:extLst>
              <a:ext uri="{FF2B5EF4-FFF2-40B4-BE49-F238E27FC236}">
                <a16:creationId xmlns:a16="http://schemas.microsoft.com/office/drawing/2014/main" id="{973CBF2F-9FFA-4E7D-91A7-0D31F6A5D411}"/>
              </a:ext>
            </a:extLst>
          </p:cNvPr>
          <p:cNvPicPr>
            <a:picLocks noChangeAspect="1"/>
          </p:cNvPicPr>
          <p:nvPr/>
        </p:nvPicPr>
        <p:blipFill>
          <a:blip r:embed="rId6"/>
          <a:stretch>
            <a:fillRect/>
          </a:stretch>
        </p:blipFill>
        <p:spPr>
          <a:xfrm>
            <a:off x="3053741" y="3486600"/>
            <a:ext cx="1851707" cy="1851707"/>
          </a:xfrm>
          <a:prstGeom prst="rect">
            <a:avLst/>
          </a:prstGeom>
        </p:spPr>
      </p:pic>
      <p:pic>
        <p:nvPicPr>
          <p:cNvPr id="23" name="Billede 22">
            <a:extLst>
              <a:ext uri="{FF2B5EF4-FFF2-40B4-BE49-F238E27FC236}">
                <a16:creationId xmlns:a16="http://schemas.microsoft.com/office/drawing/2014/main" id="{03D79FF2-9BF8-4D0D-859A-6F613EC34059}"/>
              </a:ext>
            </a:extLst>
          </p:cNvPr>
          <p:cNvPicPr>
            <a:picLocks noChangeAspect="1"/>
          </p:cNvPicPr>
          <p:nvPr/>
        </p:nvPicPr>
        <p:blipFill>
          <a:blip r:embed="rId7"/>
          <a:stretch>
            <a:fillRect/>
          </a:stretch>
        </p:blipFill>
        <p:spPr>
          <a:xfrm>
            <a:off x="621976" y="3486600"/>
            <a:ext cx="1819279" cy="1838309"/>
          </a:xfrm>
          <a:prstGeom prst="rect">
            <a:avLst/>
          </a:prstGeom>
        </p:spPr>
      </p:pic>
      <p:pic>
        <p:nvPicPr>
          <p:cNvPr id="40" name="Billede 39" descr="C:\Users\Bruger\AppData\Local\Microsoft\Windows\INetCache\Content.Word\powertower_HELLE_logo_CMYK.JPG">
            <a:extLst>
              <a:ext uri="{FF2B5EF4-FFF2-40B4-BE49-F238E27FC236}">
                <a16:creationId xmlns:a16="http://schemas.microsoft.com/office/drawing/2014/main" id="{3E2E333C-DC1B-43A7-A983-1B73484C016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Tree>
    <p:extLst>
      <p:ext uri="{BB962C8B-B14F-4D97-AF65-F5344CB8AC3E}">
        <p14:creationId xmlns:p14="http://schemas.microsoft.com/office/powerpoint/2010/main" val="299495905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descr="Et billede, der indeholder person, mand, væg, indendørs&#10;&#10;Beskrivelse, der er oprettet med meget høj sikkerhed">
            <a:extLst>
              <a:ext uri="{FF2B5EF4-FFF2-40B4-BE49-F238E27FC236}">
                <a16:creationId xmlns:a16="http://schemas.microsoft.com/office/drawing/2014/main" id="{99D10A70-50B8-447A-BC37-C53303B82DA3}"/>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3627769" y="2154900"/>
            <a:ext cx="2736647" cy="523220"/>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2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Løvens hule</a:t>
            </a:r>
          </a:p>
        </p:txBody>
      </p:sp>
      <p:pic>
        <p:nvPicPr>
          <p:cNvPr id="11" name="Picture 2" descr="Billedresultat for fabrik tegning">
            <a:extLst>
              <a:ext uri="{FF2B5EF4-FFF2-40B4-BE49-F238E27FC236}">
                <a16:creationId xmlns:a16="http://schemas.microsoft.com/office/drawing/2014/main" id="{E6013FC7-BD56-42CF-9E70-BAF02FC4DBE5}"/>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1244"/>
          <a:stretch/>
        </p:blipFill>
        <p:spPr bwMode="auto">
          <a:xfrm rot="218584">
            <a:off x="609454" y="2479381"/>
            <a:ext cx="2942873" cy="1436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Billedresultat for iværksætter ideer">
            <a:extLst>
              <a:ext uri="{FF2B5EF4-FFF2-40B4-BE49-F238E27FC236}">
                <a16:creationId xmlns:a16="http://schemas.microsoft.com/office/drawing/2014/main" id="{63BE8B7C-1969-4A7C-9684-77BD9ACA05AC}"/>
              </a:ext>
            </a:extLst>
          </p:cNvPr>
          <p:cNvPicPr>
            <a:picLocks noChangeAspect="1" noChangeArrowheads="1"/>
          </p:cNvPicPr>
          <p:nvPr/>
        </p:nvPicPr>
        <p:blipFill>
          <a:blip r:embed="rId5">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127210" y="2176977"/>
            <a:ext cx="2457925" cy="144354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ECB71E7D-A6F7-4DCF-B018-506BC74ACBBF}"/>
              </a:ext>
            </a:extLst>
          </p:cNvPr>
          <p:cNvSpPr txBox="1"/>
          <p:nvPr/>
        </p:nvSpPr>
        <p:spPr>
          <a:xfrm>
            <a:off x="1002407" y="1366199"/>
            <a:ext cx="2493818" cy="1077218"/>
          </a:xfrm>
          <a:prstGeom prst="rect">
            <a:avLst/>
          </a:prstGeom>
          <a:noFill/>
        </p:spPr>
        <p:txBody>
          <a:bodyPr wrap="square" rtlCol="0">
            <a:spAutoFit/>
          </a:bodyPr>
          <a:lstStyle/>
          <a:p>
            <a:pPr algn="ctr"/>
            <a:r>
              <a:rPr lang="da-DK" sz="3200" b="1" dirty="0">
                <a:solidFill>
                  <a:srgbClr val="2E3640"/>
                </a:solidFill>
              </a:rPr>
              <a:t>Eksisterende virksomhed</a:t>
            </a:r>
          </a:p>
        </p:txBody>
      </p:sp>
      <p:sp>
        <p:nvSpPr>
          <p:cNvPr id="15" name="Tekstfelt 14">
            <a:extLst>
              <a:ext uri="{FF2B5EF4-FFF2-40B4-BE49-F238E27FC236}">
                <a16:creationId xmlns:a16="http://schemas.microsoft.com/office/drawing/2014/main" id="{D911A7D2-B736-4D45-9F30-97B58E3D80A9}"/>
              </a:ext>
            </a:extLst>
          </p:cNvPr>
          <p:cNvSpPr txBox="1"/>
          <p:nvPr/>
        </p:nvSpPr>
        <p:spPr>
          <a:xfrm>
            <a:off x="6091317" y="4111254"/>
            <a:ext cx="2493818" cy="584775"/>
          </a:xfrm>
          <a:prstGeom prst="rect">
            <a:avLst/>
          </a:prstGeom>
          <a:noFill/>
        </p:spPr>
        <p:txBody>
          <a:bodyPr wrap="square" rtlCol="0">
            <a:spAutoFit/>
          </a:bodyPr>
          <a:lstStyle/>
          <a:p>
            <a:pPr algn="ctr"/>
            <a:r>
              <a:rPr lang="da-DK" sz="3200" b="1" dirty="0">
                <a:solidFill>
                  <a:srgbClr val="2E3640"/>
                </a:solidFill>
              </a:rPr>
              <a:t>Iværksætter</a:t>
            </a:r>
          </a:p>
        </p:txBody>
      </p:sp>
      <p:sp>
        <p:nvSpPr>
          <p:cNvPr id="16" name="Pil: bøjet til højre 15">
            <a:extLst>
              <a:ext uri="{FF2B5EF4-FFF2-40B4-BE49-F238E27FC236}">
                <a16:creationId xmlns:a16="http://schemas.microsoft.com/office/drawing/2014/main" id="{91B27563-AE5C-4675-AF80-DD97E59F9629}"/>
              </a:ext>
            </a:extLst>
          </p:cNvPr>
          <p:cNvSpPr/>
          <p:nvPr/>
        </p:nvSpPr>
        <p:spPr>
          <a:xfrm rot="16688883">
            <a:off x="4604852" y="3041016"/>
            <a:ext cx="820534" cy="4184714"/>
          </a:xfrm>
          <a:prstGeom prst="curvedRightArrow">
            <a:avLst/>
          </a:prstGeom>
          <a:solidFill>
            <a:schemeClr val="bg1"/>
          </a:solidFill>
          <a:ln>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solidFill>
                <a:schemeClr val="tx1"/>
              </a:solidFill>
            </a:endParaRPr>
          </a:p>
        </p:txBody>
      </p:sp>
      <p:sp>
        <p:nvSpPr>
          <p:cNvPr id="17" name="Pil: bøjet til højre 16">
            <a:extLst>
              <a:ext uri="{FF2B5EF4-FFF2-40B4-BE49-F238E27FC236}">
                <a16:creationId xmlns:a16="http://schemas.microsoft.com/office/drawing/2014/main" id="{215EEAC6-C542-4CCF-A7A5-B86BAAB32542}"/>
              </a:ext>
            </a:extLst>
          </p:cNvPr>
          <p:cNvSpPr/>
          <p:nvPr/>
        </p:nvSpPr>
        <p:spPr>
          <a:xfrm rot="5400000">
            <a:off x="4560125" y="219625"/>
            <a:ext cx="820534" cy="3819903"/>
          </a:xfrm>
          <a:prstGeom prst="curvedRightArrow">
            <a:avLst/>
          </a:prstGeom>
          <a:solidFill>
            <a:schemeClr val="bg1"/>
          </a:solidFill>
          <a:ln>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solidFill>
                <a:schemeClr val="tx1"/>
              </a:solidFill>
            </a:endParaRPr>
          </a:p>
        </p:txBody>
      </p:sp>
      <p:sp>
        <p:nvSpPr>
          <p:cNvPr id="18" name="Tekstfelt 17">
            <a:extLst>
              <a:ext uri="{FF2B5EF4-FFF2-40B4-BE49-F238E27FC236}">
                <a16:creationId xmlns:a16="http://schemas.microsoft.com/office/drawing/2014/main" id="{C9AA92F2-7BA0-41F8-928C-3D85AA79FE32}"/>
              </a:ext>
            </a:extLst>
          </p:cNvPr>
          <p:cNvSpPr txBox="1"/>
          <p:nvPr/>
        </p:nvSpPr>
        <p:spPr>
          <a:xfrm>
            <a:off x="3068405" y="2678120"/>
            <a:ext cx="3762120" cy="1384995"/>
          </a:xfrm>
          <a:prstGeom prst="rect">
            <a:avLst/>
          </a:prstGeom>
          <a:noFill/>
        </p:spPr>
        <p:txBody>
          <a:bodyPr wrap="none" rtlCol="0">
            <a:spAutoFit/>
          </a:bodyPr>
          <a:lstStyle/>
          <a:p>
            <a:pPr algn="ctr"/>
            <a:r>
              <a:rPr lang="da-DK" sz="2800" b="1" dirty="0">
                <a:solidFill>
                  <a:srgbClr val="2E3640"/>
                </a:solidFill>
                <a:latin typeface="Arial" panose="020B0604020202020204" pitchFamily="34" charset="0"/>
                <a:cs typeface="Arial" panose="020B0604020202020204" pitchFamily="34" charset="0"/>
              </a:rPr>
              <a:t>Bliv</a:t>
            </a:r>
            <a:r>
              <a:rPr lang="da-DK" sz="2800" b="1" dirty="0">
                <a:solidFill>
                  <a:srgbClr val="EC4124"/>
                </a:solidFill>
                <a:latin typeface="Arial" panose="020B0604020202020204" pitchFamily="34" charset="0"/>
                <a:cs typeface="Arial" panose="020B0604020202020204" pitchFamily="34" charset="0"/>
              </a:rPr>
              <a:t> </a:t>
            </a:r>
            <a:r>
              <a:rPr lang="da-DK" sz="2800" b="1" cap="all" dirty="0">
                <a:solidFill>
                  <a:srgbClr val="EC4124"/>
                </a:solidFill>
                <a:latin typeface="Arial" panose="020B0604020202020204" pitchFamily="34" charset="0"/>
                <a:cs typeface="Arial" panose="020B0604020202020204" pitchFamily="34" charset="0"/>
              </a:rPr>
              <a:t>Matchet</a:t>
            </a:r>
            <a:r>
              <a:rPr lang="da-DK" sz="2800" b="1" dirty="0">
                <a:solidFill>
                  <a:srgbClr val="EC4124"/>
                </a:solidFill>
                <a:latin typeface="Arial" panose="020B0604020202020204" pitchFamily="34" charset="0"/>
                <a:cs typeface="Arial" panose="020B0604020202020204" pitchFamily="34" charset="0"/>
              </a:rPr>
              <a:t> </a:t>
            </a:r>
            <a:r>
              <a:rPr lang="da-DK" sz="2800" b="1" dirty="0">
                <a:solidFill>
                  <a:srgbClr val="2E3640"/>
                </a:solidFill>
                <a:latin typeface="Arial" panose="020B0604020202020204" pitchFamily="34" charset="0"/>
                <a:cs typeface="Arial" panose="020B0604020202020204" pitchFamily="34" charset="0"/>
              </a:rPr>
              <a:t>med</a:t>
            </a:r>
          </a:p>
          <a:p>
            <a:pPr algn="ctr"/>
            <a:r>
              <a:rPr lang="da-DK" sz="2800" b="1" dirty="0">
                <a:solidFill>
                  <a:srgbClr val="2E3640"/>
                </a:solidFill>
                <a:latin typeface="Arial" panose="020B0604020202020204" pitchFamily="34" charset="0"/>
                <a:cs typeface="Arial" panose="020B0604020202020204" pitchFamily="34" charset="0"/>
              </a:rPr>
              <a:t>den rigtige </a:t>
            </a:r>
          </a:p>
          <a:p>
            <a:pPr algn="ctr"/>
            <a:r>
              <a:rPr lang="da-DK" sz="2800" b="1" cap="all" dirty="0">
                <a:solidFill>
                  <a:srgbClr val="EC4124"/>
                </a:solidFill>
                <a:latin typeface="Arial" panose="020B0604020202020204" pitchFamily="34" charset="0"/>
                <a:cs typeface="Arial" panose="020B0604020202020204" pitchFamily="34" charset="0"/>
              </a:rPr>
              <a:t>sparringpartner</a:t>
            </a:r>
          </a:p>
        </p:txBody>
      </p:sp>
      <p:pic>
        <p:nvPicPr>
          <p:cNvPr id="20" name="Billede 19" descr="C:\Users\Bruger\AppData\Local\Microsoft\Windows\INetCache\Content.Word\powertower_HELLE_logo_CMYK.JPG">
            <a:extLst>
              <a:ext uri="{FF2B5EF4-FFF2-40B4-BE49-F238E27FC236}">
                <a16:creationId xmlns:a16="http://schemas.microsoft.com/office/drawing/2014/main" id="{B65C8DCD-6CE5-4897-9855-9B156D00EE1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
        <p:nvSpPr>
          <p:cNvPr id="21" name="Tekstfelt 1">
            <a:extLst>
              <a:ext uri="{FF2B5EF4-FFF2-40B4-BE49-F238E27FC236}">
                <a16:creationId xmlns:a16="http://schemas.microsoft.com/office/drawing/2014/main" id="{F2BC85A3-8DD1-4BD8-9061-839F53F4076B}"/>
              </a:ext>
            </a:extLst>
          </p:cNvPr>
          <p:cNvSpPr txBox="1"/>
          <p:nvPr/>
        </p:nvSpPr>
        <p:spPr>
          <a:xfrm>
            <a:off x="929433" y="365357"/>
            <a:ext cx="7285136"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NETVÆRK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&amp;</a:t>
            </a: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 SPARRING</a:t>
            </a:r>
          </a:p>
        </p:txBody>
      </p:sp>
    </p:spTree>
    <p:extLst>
      <p:ext uri="{BB962C8B-B14F-4D97-AF65-F5344CB8AC3E}">
        <p14:creationId xmlns:p14="http://schemas.microsoft.com/office/powerpoint/2010/main" val="71333042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Et billede, der indeholder person, mand, væg, indendørs&#10;&#10;Beskrivelse, der er oprettet med meget høj sikkerhed">
            <a:extLst>
              <a:ext uri="{FF2B5EF4-FFF2-40B4-BE49-F238E27FC236}">
                <a16:creationId xmlns:a16="http://schemas.microsoft.com/office/drawing/2014/main" id="{30C65354-9608-49FE-A44A-44189F115AD9}"/>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grpSp>
        <p:nvGrpSpPr>
          <p:cNvPr id="6" name="Gruppe 5">
            <a:extLst>
              <a:ext uri="{FF2B5EF4-FFF2-40B4-BE49-F238E27FC236}">
                <a16:creationId xmlns:a16="http://schemas.microsoft.com/office/drawing/2014/main" id="{CC15458C-31CA-45DF-AABD-14614448E7F7}"/>
              </a:ext>
            </a:extLst>
          </p:cNvPr>
          <p:cNvGrpSpPr/>
          <p:nvPr/>
        </p:nvGrpSpPr>
        <p:grpSpPr>
          <a:xfrm>
            <a:off x="4926573" y="3676064"/>
            <a:ext cx="2284074" cy="1173478"/>
            <a:chOff x="101733" y="3028976"/>
            <a:chExt cx="2284074" cy="1173478"/>
          </a:xfrm>
        </p:grpSpPr>
        <p:pic>
          <p:nvPicPr>
            <p:cNvPr id="18434" name="Picture 2" descr="Billedresultat for fabrik tegning">
              <a:extLst>
                <a:ext uri="{FF2B5EF4-FFF2-40B4-BE49-F238E27FC236}">
                  <a16:creationId xmlns:a16="http://schemas.microsoft.com/office/drawing/2014/main" id="{E1024451-2A7E-4685-8164-1CDFC9A7639E}"/>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1244"/>
            <a:stretch/>
          </p:blipFill>
          <p:spPr bwMode="auto">
            <a:xfrm rot="218584">
              <a:off x="101733" y="3028976"/>
              <a:ext cx="2284074" cy="1114707"/>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44CD85CC-D078-4B89-B758-BC72DE14671B}"/>
                </a:ext>
              </a:extLst>
            </p:cNvPr>
            <p:cNvSpPr txBox="1"/>
            <p:nvPr/>
          </p:nvSpPr>
          <p:spPr>
            <a:xfrm>
              <a:off x="194418" y="3925455"/>
              <a:ext cx="2017954" cy="276999"/>
            </a:xfrm>
            <a:prstGeom prst="rect">
              <a:avLst/>
            </a:prstGeom>
            <a:noFill/>
          </p:spPr>
          <p:txBody>
            <a:bodyPr wrap="square" rtlCol="0">
              <a:spAutoFit/>
            </a:bodyPr>
            <a:lstStyle/>
            <a:p>
              <a:pPr algn="ctr"/>
              <a:r>
                <a:rPr lang="da-DK" sz="1200" b="1" dirty="0"/>
                <a:t>Eksisterende virksomhed</a:t>
              </a:r>
            </a:p>
          </p:txBody>
        </p:sp>
      </p:grpSp>
      <p:grpSp>
        <p:nvGrpSpPr>
          <p:cNvPr id="5" name="Gruppe 4">
            <a:extLst>
              <a:ext uri="{FF2B5EF4-FFF2-40B4-BE49-F238E27FC236}">
                <a16:creationId xmlns:a16="http://schemas.microsoft.com/office/drawing/2014/main" id="{3B2833C0-59D1-4678-A6F9-B94660C925F8}"/>
              </a:ext>
            </a:extLst>
          </p:cNvPr>
          <p:cNvGrpSpPr/>
          <p:nvPr/>
        </p:nvGrpSpPr>
        <p:grpSpPr>
          <a:xfrm>
            <a:off x="7243754" y="3499466"/>
            <a:ext cx="1809122" cy="1350076"/>
            <a:chOff x="7077240" y="2790336"/>
            <a:chExt cx="1809122" cy="1350076"/>
          </a:xfrm>
        </p:grpSpPr>
        <p:pic>
          <p:nvPicPr>
            <p:cNvPr id="18436" name="Picture 4" descr="Billedresultat for iværksætter ideer">
              <a:extLst>
                <a:ext uri="{FF2B5EF4-FFF2-40B4-BE49-F238E27FC236}">
                  <a16:creationId xmlns:a16="http://schemas.microsoft.com/office/drawing/2014/main" id="{E503C4FF-87EE-4D92-B821-755A388F9E6E}"/>
                </a:ext>
              </a:extLst>
            </p:cNvPr>
            <p:cNvPicPr>
              <a:picLocks noChangeAspect="1" noChangeArrowheads="1"/>
            </p:cNvPicPr>
            <p:nvPr/>
          </p:nvPicPr>
          <p:blipFill>
            <a:blip r:embed="rId5">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077240" y="2790336"/>
              <a:ext cx="1809122" cy="10625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extLst>
                <a:ext uri="{FF2B5EF4-FFF2-40B4-BE49-F238E27FC236}">
                  <a16:creationId xmlns:a16="http://schemas.microsoft.com/office/drawing/2014/main" id="{3BD56A2E-141D-42F4-8475-9DF8E17BA428}"/>
                </a:ext>
              </a:extLst>
            </p:cNvPr>
            <p:cNvSpPr txBox="1"/>
            <p:nvPr/>
          </p:nvSpPr>
          <p:spPr>
            <a:xfrm>
              <a:off x="7115635" y="3863413"/>
              <a:ext cx="1770727" cy="276999"/>
            </a:xfrm>
            <a:prstGeom prst="rect">
              <a:avLst/>
            </a:prstGeom>
            <a:noFill/>
          </p:spPr>
          <p:txBody>
            <a:bodyPr wrap="square" rtlCol="0">
              <a:spAutoFit/>
            </a:bodyPr>
            <a:lstStyle/>
            <a:p>
              <a:pPr algn="ctr"/>
              <a:r>
                <a:rPr lang="da-DK" sz="1200" b="1" dirty="0"/>
                <a:t>Iværksætter</a:t>
              </a:r>
            </a:p>
          </p:txBody>
        </p:sp>
      </p:grpSp>
      <p:sp>
        <p:nvSpPr>
          <p:cNvPr id="14" name="Tekstfelt 13">
            <a:extLst>
              <a:ext uri="{FF2B5EF4-FFF2-40B4-BE49-F238E27FC236}">
                <a16:creationId xmlns:a16="http://schemas.microsoft.com/office/drawing/2014/main" id="{684464F0-CC02-4A5A-A4B4-011744C4CBFB}"/>
              </a:ext>
            </a:extLst>
          </p:cNvPr>
          <p:cNvSpPr txBox="1"/>
          <p:nvPr/>
        </p:nvSpPr>
        <p:spPr>
          <a:xfrm>
            <a:off x="4969015" y="1847608"/>
            <a:ext cx="4192985" cy="1569660"/>
          </a:xfrm>
          <a:prstGeom prst="rect">
            <a:avLst/>
          </a:prstGeom>
          <a:noFill/>
        </p:spPr>
        <p:txBody>
          <a:bodyPr wrap="square" rtlCol="0">
            <a:spAutoFit/>
          </a:bodyPr>
          <a:lstStyle/>
          <a:p>
            <a:r>
              <a:rPr lang="da-DK" sz="3200" dirty="0">
                <a:solidFill>
                  <a:srgbClr val="2E3640"/>
                </a:solidFill>
                <a:latin typeface="Arial" panose="020B0604020202020204" pitchFamily="34" charset="0"/>
                <a:cs typeface="Arial" panose="020B0604020202020204" pitchFamily="34" charset="0"/>
              </a:rPr>
              <a:t>Få</a:t>
            </a:r>
            <a:r>
              <a:rPr lang="da-DK" sz="3200" dirty="0">
                <a:latin typeface="Arial" panose="020B0604020202020204" pitchFamily="34" charset="0"/>
                <a:cs typeface="Arial" panose="020B0604020202020204" pitchFamily="34" charset="0"/>
              </a:rPr>
              <a:t> </a:t>
            </a:r>
            <a:r>
              <a:rPr lang="da-DK" sz="3200" b="1" dirty="0">
                <a:latin typeface="Arial" panose="020B0604020202020204" pitchFamily="34" charset="0"/>
                <a:cs typeface="Arial" panose="020B0604020202020204" pitchFamily="34" charset="0"/>
              </a:rPr>
              <a:t> </a:t>
            </a:r>
            <a:r>
              <a:rPr lang="da-DK" sz="3200" b="1" cap="all" dirty="0">
                <a:solidFill>
                  <a:srgbClr val="EC4124"/>
                </a:solidFill>
                <a:latin typeface="Arial" panose="020B0604020202020204" pitchFamily="34" charset="0"/>
                <a:cs typeface="Arial" panose="020B0604020202020204" pitchFamily="34" charset="0"/>
              </a:rPr>
              <a:t>innovations-uddannelse</a:t>
            </a:r>
            <a:r>
              <a:rPr lang="da-DK" sz="3200" b="1" cap="all" dirty="0">
                <a:latin typeface="Arial" panose="020B0604020202020204" pitchFamily="34" charset="0"/>
                <a:cs typeface="Arial" panose="020B0604020202020204" pitchFamily="34" charset="0"/>
              </a:rPr>
              <a:t> </a:t>
            </a:r>
            <a:r>
              <a:rPr lang="da-DK" sz="3200" dirty="0">
                <a:solidFill>
                  <a:srgbClr val="2E3640"/>
                </a:solidFill>
                <a:latin typeface="Arial" panose="020B0604020202020204" pitchFamily="34" charset="0"/>
                <a:cs typeface="Arial" panose="020B0604020202020204" pitchFamily="34" charset="0"/>
              </a:rPr>
              <a:t>lokalt </a:t>
            </a:r>
          </a:p>
          <a:p>
            <a:r>
              <a:rPr lang="da-DK" sz="3200" b="1" dirty="0">
                <a:solidFill>
                  <a:srgbClr val="EC4124"/>
                </a:solidFill>
                <a:latin typeface="Arial" panose="020B0604020202020204" pitchFamily="34" charset="0"/>
                <a:cs typeface="Arial" panose="020B0604020202020204" pitchFamily="34" charset="0"/>
              </a:rPr>
              <a:t>I HELLE</a:t>
            </a:r>
          </a:p>
        </p:txBody>
      </p:sp>
      <p:grpSp>
        <p:nvGrpSpPr>
          <p:cNvPr id="7" name="Gruppe 6">
            <a:extLst>
              <a:ext uri="{FF2B5EF4-FFF2-40B4-BE49-F238E27FC236}">
                <a16:creationId xmlns:a16="http://schemas.microsoft.com/office/drawing/2014/main" id="{918BD172-B5C1-4A4E-9569-73EDDECC41D8}"/>
              </a:ext>
            </a:extLst>
          </p:cNvPr>
          <p:cNvGrpSpPr/>
          <p:nvPr/>
        </p:nvGrpSpPr>
        <p:grpSpPr>
          <a:xfrm>
            <a:off x="282296" y="1773616"/>
            <a:ext cx="4520046" cy="4351461"/>
            <a:chOff x="2418914" y="2289960"/>
            <a:chExt cx="4520046" cy="4351461"/>
          </a:xfrm>
        </p:grpSpPr>
        <p:pic>
          <p:nvPicPr>
            <p:cNvPr id="19458" name="Picture 2" descr="Billedresultat for innovationsuddannelse">
              <a:extLst>
                <a:ext uri="{FF2B5EF4-FFF2-40B4-BE49-F238E27FC236}">
                  <a16:creationId xmlns:a16="http://schemas.microsoft.com/office/drawing/2014/main" id="{BBA37D38-D595-4EC0-9536-493D388A2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914" y="2289960"/>
              <a:ext cx="4520046" cy="3013364"/>
            </a:xfrm>
            <a:prstGeom prst="rect">
              <a:avLst/>
            </a:prstGeom>
            <a:noFill/>
            <a:ln w="57150">
              <a:solidFill>
                <a:srgbClr val="43C8F5"/>
              </a:solidFill>
            </a:ln>
            <a:extLst>
              <a:ext uri="{909E8E84-426E-40DD-AFC4-6F175D3DCCD1}">
                <a14:hiddenFill xmlns:a14="http://schemas.microsoft.com/office/drawing/2010/main">
                  <a:solidFill>
                    <a:srgbClr val="FFFFFF"/>
                  </a:solidFill>
                </a14:hiddenFill>
              </a:ext>
            </a:extLst>
          </p:spPr>
        </p:pic>
        <p:pic>
          <p:nvPicPr>
            <p:cNvPr id="16" name="Picture 12" descr="Billedresultat for provarde">
              <a:extLst>
                <a:ext uri="{FF2B5EF4-FFF2-40B4-BE49-F238E27FC236}">
                  <a16:creationId xmlns:a16="http://schemas.microsoft.com/office/drawing/2014/main" id="{B6ECF408-8A94-435B-BF91-2A086BADA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8914" y="5053127"/>
              <a:ext cx="4520046" cy="1588294"/>
            </a:xfrm>
            <a:prstGeom prst="rect">
              <a:avLst/>
            </a:prstGeom>
            <a:noFill/>
            <a:ln w="57150">
              <a:solidFill>
                <a:srgbClr val="43C8F5"/>
              </a:solidFill>
            </a:ln>
            <a:extLst>
              <a:ext uri="{909E8E84-426E-40DD-AFC4-6F175D3DCCD1}">
                <a14:hiddenFill xmlns:a14="http://schemas.microsoft.com/office/drawing/2010/main">
                  <a:solidFill>
                    <a:srgbClr val="FFFFFF"/>
                  </a:solidFill>
                </a14:hiddenFill>
              </a:ext>
            </a:extLst>
          </p:spPr>
        </p:pic>
      </p:grpSp>
      <p:sp>
        <p:nvSpPr>
          <p:cNvPr id="17" name="Tekstfelt 1">
            <a:extLst>
              <a:ext uri="{FF2B5EF4-FFF2-40B4-BE49-F238E27FC236}">
                <a16:creationId xmlns:a16="http://schemas.microsoft.com/office/drawing/2014/main" id="{4AB85527-CCFC-43BD-9A5B-41BE66780A47}"/>
              </a:ext>
            </a:extLst>
          </p:cNvPr>
          <p:cNvSpPr txBox="1"/>
          <p:nvPr/>
        </p:nvSpPr>
        <p:spPr>
          <a:xfrm>
            <a:off x="149187" y="365357"/>
            <a:ext cx="8845627"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INNOVATIONS-UDDANNELSE</a:t>
            </a:r>
          </a:p>
        </p:txBody>
      </p:sp>
      <p:pic>
        <p:nvPicPr>
          <p:cNvPr id="19" name="Billede 18" descr="C:\Users\Bruger\AppData\Local\Microsoft\Windows\INetCache\Content.Word\powertower_HELLE_logo_CMYK.JPG">
            <a:extLst>
              <a:ext uri="{FF2B5EF4-FFF2-40B4-BE49-F238E27FC236}">
                <a16:creationId xmlns:a16="http://schemas.microsoft.com/office/drawing/2014/main" id="{9923A167-D940-4443-B9D3-9241B39217A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Tree>
    <p:extLst>
      <p:ext uri="{BB962C8B-B14F-4D97-AF65-F5344CB8AC3E}">
        <p14:creationId xmlns:p14="http://schemas.microsoft.com/office/powerpoint/2010/main" val="111854671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descr="Et billede, der indeholder person, mand, væg, indendørs&#10;&#10;Beskrivelse, der er oprettet med meget høj sikkerhed">
            <a:extLst>
              <a:ext uri="{FF2B5EF4-FFF2-40B4-BE49-F238E27FC236}">
                <a16:creationId xmlns:a16="http://schemas.microsoft.com/office/drawing/2014/main" id="{BA45985D-1C79-49EA-A1BE-94BC814DBB81}"/>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grpSp>
        <p:nvGrpSpPr>
          <p:cNvPr id="5" name="Gruppe 4">
            <a:extLst>
              <a:ext uri="{FF2B5EF4-FFF2-40B4-BE49-F238E27FC236}">
                <a16:creationId xmlns:a16="http://schemas.microsoft.com/office/drawing/2014/main" id="{90506AFE-FB33-4C34-9D29-8D4514E68260}"/>
              </a:ext>
            </a:extLst>
          </p:cNvPr>
          <p:cNvGrpSpPr/>
          <p:nvPr/>
        </p:nvGrpSpPr>
        <p:grpSpPr>
          <a:xfrm>
            <a:off x="324078" y="1893049"/>
            <a:ext cx="3959410" cy="2160000"/>
            <a:chOff x="324078" y="1893049"/>
            <a:chExt cx="3959410" cy="2160000"/>
          </a:xfrm>
        </p:grpSpPr>
        <p:pic>
          <p:nvPicPr>
            <p:cNvPr id="70664" name="Picture 8" descr="Billedresultat for kontor">
              <a:extLst>
                <a:ext uri="{FF2B5EF4-FFF2-40B4-BE49-F238E27FC236}">
                  <a16:creationId xmlns:a16="http://schemas.microsoft.com/office/drawing/2014/main" id="{EC209EA5-55AC-4D9C-B832-4EDD3F1B8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47"/>
            <a:stretch/>
          </p:blipFill>
          <p:spPr bwMode="auto">
            <a:xfrm>
              <a:off x="324078" y="1893049"/>
              <a:ext cx="3959410" cy="216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extLst>
                <a:ext uri="{FF2B5EF4-FFF2-40B4-BE49-F238E27FC236}">
                  <a16:creationId xmlns:a16="http://schemas.microsoft.com/office/drawing/2014/main" id="{2B49BA4F-F2CA-4666-A8F6-BC3DFF431E76}"/>
                </a:ext>
              </a:extLst>
            </p:cNvPr>
            <p:cNvSpPr txBox="1"/>
            <p:nvPr/>
          </p:nvSpPr>
          <p:spPr>
            <a:xfrm>
              <a:off x="324078" y="3560255"/>
              <a:ext cx="3946987" cy="369332"/>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da-DK" b="1" dirty="0">
                  <a:solidFill>
                    <a:srgbClr val="EC4124"/>
                  </a:solidFill>
                  <a:latin typeface="Arial" panose="020B0604020202020204" pitchFamily="34" charset="0"/>
                  <a:cs typeface="Arial" panose="020B0604020202020204" pitchFamily="34" charset="0"/>
                </a:rPr>
                <a:t>Professionelle rammer</a:t>
              </a:r>
            </a:p>
          </p:txBody>
        </p:sp>
      </p:grpSp>
      <p:grpSp>
        <p:nvGrpSpPr>
          <p:cNvPr id="4" name="Gruppe 3">
            <a:extLst>
              <a:ext uri="{FF2B5EF4-FFF2-40B4-BE49-F238E27FC236}">
                <a16:creationId xmlns:a16="http://schemas.microsoft.com/office/drawing/2014/main" id="{C7F78944-4BDF-4368-B0E9-0E3DCA1BBB67}"/>
              </a:ext>
            </a:extLst>
          </p:cNvPr>
          <p:cNvGrpSpPr/>
          <p:nvPr/>
        </p:nvGrpSpPr>
        <p:grpSpPr>
          <a:xfrm>
            <a:off x="4804385" y="1632604"/>
            <a:ext cx="3945600" cy="2424990"/>
            <a:chOff x="4804385" y="1632604"/>
            <a:chExt cx="3945600" cy="2424990"/>
          </a:xfrm>
        </p:grpSpPr>
        <p:pic>
          <p:nvPicPr>
            <p:cNvPr id="14" name="Billede 13" descr="Et billede, der indeholder træ, græs, udendørs, himmel&#10;&#10;Beskrivelse, der er oprettet med meget høj sikkerhed">
              <a:extLst>
                <a:ext uri="{FF2B5EF4-FFF2-40B4-BE49-F238E27FC236}">
                  <a16:creationId xmlns:a16="http://schemas.microsoft.com/office/drawing/2014/main" id="{E5A958FC-1AE4-4AB8-8BBC-D52DB29FB00A}"/>
                </a:ext>
              </a:extLst>
            </p:cNvPr>
            <p:cNvPicPr>
              <a:picLocks noChangeAspect="1"/>
            </p:cNvPicPr>
            <p:nvPr/>
          </p:nvPicPr>
          <p:blipFill rotWithShape="1">
            <a:blip r:embed="rId5">
              <a:extLst>
                <a:ext uri="{28A0092B-C50C-407E-A947-70E740481C1C}">
                  <a14:useLocalDpi xmlns:a14="http://schemas.microsoft.com/office/drawing/2010/main" val="0"/>
                </a:ext>
              </a:extLst>
            </a:blip>
            <a:srcRect l="8259" t="1741" r="6822" b="3640"/>
            <a:stretch/>
          </p:blipFill>
          <p:spPr>
            <a:xfrm>
              <a:off x="5364525" y="1632604"/>
              <a:ext cx="2901777" cy="2424990"/>
            </a:xfrm>
            <a:prstGeom prst="rect">
              <a:avLst/>
            </a:prstGeom>
            <a:ln>
              <a:noFill/>
            </a:ln>
            <a:effectLst>
              <a:softEdge rad="112500"/>
            </a:effectLst>
          </p:spPr>
        </p:pic>
        <p:sp>
          <p:nvSpPr>
            <p:cNvPr id="17" name="Tekstfelt 16">
              <a:extLst>
                <a:ext uri="{FF2B5EF4-FFF2-40B4-BE49-F238E27FC236}">
                  <a16:creationId xmlns:a16="http://schemas.microsoft.com/office/drawing/2014/main" id="{AB5C9BCB-57C4-4BB6-A6F1-E244456F6D04}"/>
                </a:ext>
              </a:extLst>
            </p:cNvPr>
            <p:cNvSpPr txBox="1"/>
            <p:nvPr/>
          </p:nvSpPr>
          <p:spPr>
            <a:xfrm>
              <a:off x="4804385" y="3510888"/>
              <a:ext cx="3945600" cy="369332"/>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da-DK" b="1" dirty="0">
                  <a:solidFill>
                    <a:srgbClr val="EC4124"/>
                  </a:solidFill>
                  <a:latin typeface="Arial" panose="020B0604020202020204" pitchFamily="34" charset="0"/>
                  <a:cs typeface="Arial" panose="020B0604020202020204" pitchFamily="34" charset="0"/>
                </a:rPr>
                <a:t>Eksponering af virksomheden</a:t>
              </a:r>
            </a:p>
          </p:txBody>
        </p:sp>
      </p:grpSp>
      <p:grpSp>
        <p:nvGrpSpPr>
          <p:cNvPr id="3" name="Gruppe 2">
            <a:extLst>
              <a:ext uri="{FF2B5EF4-FFF2-40B4-BE49-F238E27FC236}">
                <a16:creationId xmlns:a16="http://schemas.microsoft.com/office/drawing/2014/main" id="{BE82A0E1-7A29-4022-8005-E76157D70650}"/>
              </a:ext>
            </a:extLst>
          </p:cNvPr>
          <p:cNvGrpSpPr/>
          <p:nvPr/>
        </p:nvGrpSpPr>
        <p:grpSpPr>
          <a:xfrm>
            <a:off x="4804385" y="4361110"/>
            <a:ext cx="3959410" cy="2016000"/>
            <a:chOff x="324078" y="4412551"/>
            <a:chExt cx="3959410" cy="2016000"/>
          </a:xfrm>
        </p:grpSpPr>
        <p:pic>
          <p:nvPicPr>
            <p:cNvPr id="70660" name="Picture 4" descr="Billedresultat for networking">
              <a:extLst>
                <a:ext uri="{FF2B5EF4-FFF2-40B4-BE49-F238E27FC236}">
                  <a16:creationId xmlns:a16="http://schemas.microsoft.com/office/drawing/2014/main" id="{0EB22CA9-4ECC-4408-A1C6-23749590B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078" y="4412551"/>
              <a:ext cx="3946987" cy="201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AEFC9387-1279-4C71-96E9-2A7307E266AF}"/>
                </a:ext>
              </a:extLst>
            </p:cNvPr>
            <p:cNvSpPr txBox="1"/>
            <p:nvPr/>
          </p:nvSpPr>
          <p:spPr>
            <a:xfrm>
              <a:off x="337888" y="5901357"/>
              <a:ext cx="3945600" cy="369332"/>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da-DK" b="1" dirty="0">
                  <a:solidFill>
                    <a:srgbClr val="EC4124"/>
                  </a:solidFill>
                  <a:latin typeface="Arial" panose="020B0604020202020204" pitchFamily="34" charset="0"/>
                  <a:cs typeface="Arial" panose="020B0604020202020204" pitchFamily="34" charset="0"/>
                </a:rPr>
                <a:t>Netværket &amp; "kollegaer"</a:t>
              </a:r>
            </a:p>
          </p:txBody>
        </p:sp>
      </p:grpSp>
      <p:grpSp>
        <p:nvGrpSpPr>
          <p:cNvPr id="6" name="Gruppe 5">
            <a:extLst>
              <a:ext uri="{FF2B5EF4-FFF2-40B4-BE49-F238E27FC236}">
                <a16:creationId xmlns:a16="http://schemas.microsoft.com/office/drawing/2014/main" id="{775FB127-C1EE-48C8-AEBB-E76FD10C7789}"/>
              </a:ext>
            </a:extLst>
          </p:cNvPr>
          <p:cNvGrpSpPr/>
          <p:nvPr/>
        </p:nvGrpSpPr>
        <p:grpSpPr>
          <a:xfrm>
            <a:off x="324078" y="4382352"/>
            <a:ext cx="3945600" cy="2016000"/>
            <a:chOff x="4801964" y="4452405"/>
            <a:chExt cx="3945600" cy="2016000"/>
          </a:xfrm>
        </p:grpSpPr>
        <p:pic>
          <p:nvPicPr>
            <p:cNvPr id="70662" name="Picture 6" descr="Billedresultat for familieliv">
              <a:extLst>
                <a:ext uri="{FF2B5EF4-FFF2-40B4-BE49-F238E27FC236}">
                  <a16:creationId xmlns:a16="http://schemas.microsoft.com/office/drawing/2014/main" id="{A4907DA6-3A11-43E2-9635-7D1CA03E9F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1964" y="4452405"/>
              <a:ext cx="3945600" cy="201600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felt 14">
              <a:extLst>
                <a:ext uri="{FF2B5EF4-FFF2-40B4-BE49-F238E27FC236}">
                  <a16:creationId xmlns:a16="http://schemas.microsoft.com/office/drawing/2014/main" id="{B38B5268-5501-43AE-B636-02B252AFD3AA}"/>
                </a:ext>
              </a:extLst>
            </p:cNvPr>
            <p:cNvSpPr txBox="1"/>
            <p:nvPr/>
          </p:nvSpPr>
          <p:spPr>
            <a:xfrm>
              <a:off x="4801964" y="5901357"/>
              <a:ext cx="3945600" cy="369332"/>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da-DK" b="1" dirty="0">
                  <a:solidFill>
                    <a:srgbClr val="EC4124"/>
                  </a:solidFill>
                  <a:latin typeface="Arial" panose="020B0604020202020204" pitchFamily="34" charset="0"/>
                  <a:cs typeface="Arial" panose="020B0604020202020204" pitchFamily="34" charset="0"/>
                </a:rPr>
                <a:t>Adskille arbejdsliv og fritid</a:t>
              </a:r>
            </a:p>
          </p:txBody>
        </p:sp>
      </p:grpSp>
      <p:sp>
        <p:nvSpPr>
          <p:cNvPr id="20" name="Text Box Kom Godt fra Start">
            <a:extLst>
              <a:ext uri="{FF2B5EF4-FFF2-40B4-BE49-F238E27FC236}">
                <a16:creationId xmlns:a16="http://schemas.microsoft.com/office/drawing/2014/main" id="{C01B0AAE-3C5B-4AB2-8E69-81902EA8144B}"/>
              </a:ext>
            </a:extLst>
          </p:cNvPr>
          <p:cNvSpPr txBox="1">
            <a:spLocks noChangeArrowheads="1"/>
          </p:cNvSpPr>
          <p:nvPr/>
        </p:nvSpPr>
        <p:spPr bwMode="auto">
          <a:xfrm>
            <a:off x="105878" y="218127"/>
            <a:ext cx="9038122" cy="1216761"/>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spcAft>
                <a:spcPts val="0"/>
              </a:spcAft>
            </a:pPr>
            <a:r>
              <a:rPr lang="da-DK" sz="4000" b="1" kern="1400" dirty="0">
                <a:solidFill>
                  <a:srgbClr val="EC4124"/>
                </a:solidFill>
                <a:effectLst/>
                <a:latin typeface="Arial" panose="020B0604020202020204" pitchFamily="34" charset="0"/>
                <a:ea typeface="Times New Roman" panose="02020603050405020304" pitchFamily="18" charset="0"/>
              </a:rPr>
              <a:t>FORDELE</a:t>
            </a:r>
            <a:r>
              <a:rPr lang="da-DK" sz="4000" kern="1400" dirty="0">
                <a:solidFill>
                  <a:srgbClr val="2E3640"/>
                </a:solidFill>
                <a:effectLst/>
                <a:latin typeface="Arial" panose="020B0604020202020204" pitchFamily="34" charset="0"/>
                <a:ea typeface="Times New Roman" panose="02020603050405020304" pitchFamily="18" charset="0"/>
              </a:rPr>
              <a:t> der </a:t>
            </a:r>
          </a:p>
          <a:p>
            <a:pPr algn="ctr">
              <a:spcAft>
                <a:spcPts val="0"/>
              </a:spcAft>
            </a:pPr>
            <a:r>
              <a:rPr lang="da-DK" sz="4000" kern="1400" dirty="0">
                <a:solidFill>
                  <a:srgbClr val="2E3640"/>
                </a:solidFill>
                <a:effectLst/>
                <a:latin typeface="Arial" panose="020B0604020202020204" pitchFamily="34" charset="0"/>
                <a:ea typeface="Times New Roman" panose="02020603050405020304" pitchFamily="18" charset="0"/>
              </a:rPr>
              <a:t>giver</a:t>
            </a:r>
            <a:r>
              <a:rPr lang="da-DK" sz="4000" kern="1400" dirty="0">
                <a:solidFill>
                  <a:srgbClr val="92D050"/>
                </a:solidFill>
                <a:latin typeface="Arial" panose="020B0604020202020204" pitchFamily="34" charset="0"/>
                <a:ea typeface="Times New Roman" panose="02020603050405020304" pitchFamily="18" charset="0"/>
              </a:rPr>
              <a:t> </a:t>
            </a:r>
            <a:r>
              <a:rPr lang="da-DK" sz="4000" b="1" kern="1400" cap="all" dirty="0">
                <a:solidFill>
                  <a:srgbClr val="EC4124"/>
                </a:solidFill>
                <a:effectLst/>
                <a:latin typeface="Arial" panose="020B0604020202020204" pitchFamily="34" charset="0"/>
                <a:ea typeface="Times New Roman" panose="02020603050405020304" pitchFamily="18" charset="0"/>
              </a:rPr>
              <a:t>VÆKST </a:t>
            </a:r>
            <a:r>
              <a:rPr lang="da-DK" sz="4000" kern="1400" dirty="0">
                <a:solidFill>
                  <a:srgbClr val="2E3640"/>
                </a:solidFill>
                <a:effectLst/>
                <a:latin typeface="Arial" panose="020B0604020202020204" pitchFamily="34" charset="0"/>
                <a:ea typeface="Times New Roman" panose="02020603050405020304" pitchFamily="18" charset="0"/>
              </a:rPr>
              <a:t>til </a:t>
            </a:r>
            <a:r>
              <a:rPr lang="da-DK" sz="4000" kern="1400" dirty="0">
                <a:solidFill>
                  <a:srgbClr val="2E3640"/>
                </a:solidFill>
                <a:latin typeface="Arial" panose="020B0604020202020204" pitchFamily="34" charset="0"/>
                <a:ea typeface="Times New Roman" panose="02020603050405020304" pitchFamily="18" charset="0"/>
              </a:rPr>
              <a:t>din</a:t>
            </a:r>
            <a:r>
              <a:rPr lang="da-DK" sz="4000" b="1" kern="1400" cap="all" dirty="0">
                <a:solidFill>
                  <a:srgbClr val="EC4124"/>
                </a:solidFill>
                <a:effectLst/>
                <a:latin typeface="Arial" panose="020B0604020202020204" pitchFamily="34" charset="0"/>
                <a:ea typeface="Times New Roman" panose="02020603050405020304" pitchFamily="18" charset="0"/>
              </a:rPr>
              <a:t> </a:t>
            </a:r>
            <a:r>
              <a:rPr lang="da-DK" sz="400" kern="1400" dirty="0">
                <a:solidFill>
                  <a:srgbClr val="212120"/>
                </a:solidFill>
                <a:latin typeface="Times New Roman" panose="02020603050405020304" pitchFamily="18" charset="0"/>
                <a:ea typeface="Times New Roman" panose="02020603050405020304" pitchFamily="18" charset="0"/>
              </a:rPr>
              <a:t> </a:t>
            </a:r>
            <a:r>
              <a:rPr lang="da-DK" sz="4000" b="1" kern="1400" cap="all" dirty="0">
                <a:solidFill>
                  <a:srgbClr val="EC4124"/>
                </a:solidFill>
                <a:effectLst/>
                <a:latin typeface="Arial" panose="020B0604020202020204" pitchFamily="34" charset="0"/>
                <a:ea typeface="Times New Roman" panose="02020603050405020304" pitchFamily="18" charset="0"/>
              </a:rPr>
              <a:t>virksomhed</a:t>
            </a:r>
            <a:endParaRPr lang="da-DK" sz="400" kern="1400" dirty="0">
              <a:solidFill>
                <a:srgbClr val="212120"/>
              </a:solidFill>
              <a:effectLst/>
              <a:latin typeface="Times New Roman" panose="02020603050405020304" pitchFamily="18" charset="0"/>
              <a:ea typeface="Times New Roman" panose="02020603050405020304" pitchFamily="18" charset="0"/>
            </a:endParaRPr>
          </a:p>
          <a:p>
            <a:pPr algn="ctr">
              <a:spcAft>
                <a:spcPts val="0"/>
              </a:spcAft>
            </a:pPr>
            <a:r>
              <a:rPr lang="da-DK" sz="4000" kern="1400" dirty="0">
                <a:solidFill>
                  <a:srgbClr val="2E3640"/>
                </a:solidFill>
                <a:effectLst/>
                <a:latin typeface="Arial" panose="020B0604020202020204" pitchFamily="34" charset="0"/>
                <a:ea typeface="Times New Roman" panose="02020603050405020304" pitchFamily="18" charset="0"/>
              </a:rPr>
              <a:t> </a:t>
            </a:r>
            <a:endParaRPr lang="da-DK" sz="400" kern="1400" dirty="0">
              <a:solidFill>
                <a:srgbClr val="21212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496174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28" y="3789040"/>
            <a:ext cx="9163456" cy="306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Kombinationstegning 11"/>
          <p:cNvSpPr/>
          <p:nvPr/>
        </p:nvSpPr>
        <p:spPr>
          <a:xfrm>
            <a:off x="-9728" y="3712960"/>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Kombinationstegning 9"/>
          <p:cNvSpPr/>
          <p:nvPr/>
        </p:nvSpPr>
        <p:spPr>
          <a:xfrm>
            <a:off x="-36512" y="3779312"/>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9791C9A5-F370-4EDA-999F-5D6CFB3E3862}"/>
              </a:ext>
            </a:extLst>
          </p:cNvPr>
          <p:cNvPicPr>
            <a:picLocks noChangeAspect="1"/>
          </p:cNvPicPr>
          <p:nvPr/>
        </p:nvPicPr>
        <p:blipFill rotWithShape="1">
          <a:blip r:embed="rId2">
            <a:extLst>
              <a:ext uri="{28A0092B-C50C-407E-A947-70E740481C1C}">
                <a14:useLocalDpi xmlns:a14="http://schemas.microsoft.com/office/drawing/2010/main" val="0"/>
              </a:ext>
            </a:extLst>
          </a:blip>
          <a:srcRect t="8553"/>
          <a:stretch/>
        </p:blipFill>
        <p:spPr>
          <a:xfrm>
            <a:off x="1464545" y="1596196"/>
            <a:ext cx="7470043" cy="4184073"/>
          </a:xfrm>
          <a:prstGeom prst="rect">
            <a:avLst/>
          </a:prstGeom>
        </p:spPr>
      </p:pic>
      <p:grpSp>
        <p:nvGrpSpPr>
          <p:cNvPr id="138" name="Gruppe 137">
            <a:extLst>
              <a:ext uri="{FF2B5EF4-FFF2-40B4-BE49-F238E27FC236}">
                <a16:creationId xmlns:a16="http://schemas.microsoft.com/office/drawing/2014/main" id="{0ADA1CF0-7699-4B87-8D19-54E8603A022E}"/>
              </a:ext>
            </a:extLst>
          </p:cNvPr>
          <p:cNvGrpSpPr/>
          <p:nvPr/>
        </p:nvGrpSpPr>
        <p:grpSpPr>
          <a:xfrm>
            <a:off x="7392286" y="305461"/>
            <a:ext cx="1258888" cy="352425"/>
            <a:chOff x="7427909" y="2684770"/>
            <a:chExt cx="1258888" cy="352425"/>
          </a:xfrm>
        </p:grpSpPr>
        <p:pic>
          <p:nvPicPr>
            <p:cNvPr id="139" name="Picture 2" descr="fugle1sort_1">
              <a:extLst>
                <a:ext uri="{FF2B5EF4-FFF2-40B4-BE49-F238E27FC236}">
                  <a16:creationId xmlns:a16="http://schemas.microsoft.com/office/drawing/2014/main" id="{9AA94C3E-72DE-4D81-8084-83D06E14BAF1}"/>
                </a:ext>
              </a:extLst>
            </p:cNvPr>
            <p:cNvPicPr>
              <a:picLocks noChangeAspect="1" noChangeArrowheads="1"/>
            </p:cNvPicPr>
            <p:nvPr/>
          </p:nvPicPr>
          <p:blipFill>
            <a:blip r:embed="rId3"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29399" t="23141" r="25099" b="61111"/>
            <a:stretch>
              <a:fillRect/>
            </a:stretch>
          </p:blipFill>
          <p:spPr bwMode="auto">
            <a:xfrm>
              <a:off x="7427909" y="2714933"/>
              <a:ext cx="9318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0" name="Picture 3" descr="fugle1sort_1">
              <a:extLst>
                <a:ext uri="{FF2B5EF4-FFF2-40B4-BE49-F238E27FC236}">
                  <a16:creationId xmlns:a16="http://schemas.microsoft.com/office/drawing/2014/main" id="{0D601C24-C91D-447F-9C02-085F41D015B4}"/>
                </a:ext>
              </a:extLst>
            </p:cNvPr>
            <p:cNvPicPr>
              <a:picLocks noChangeAspect="1" noChangeArrowheads="1"/>
            </p:cNvPicPr>
            <p:nvPr/>
          </p:nvPicPr>
          <p:blipFill>
            <a:blip r:embed="rId4"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17175" t="25491" r="70235" b="57347"/>
            <a:stretch>
              <a:fillRect/>
            </a:stretch>
          </p:blipFill>
          <p:spPr bwMode="auto">
            <a:xfrm>
              <a:off x="8428035" y="2684770"/>
              <a:ext cx="2587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41" name="Tekstfelt 1">
            <a:extLst>
              <a:ext uri="{FF2B5EF4-FFF2-40B4-BE49-F238E27FC236}">
                <a16:creationId xmlns:a16="http://schemas.microsoft.com/office/drawing/2014/main" id="{3E7DB032-8B26-45CE-85D4-CBF70D991789}"/>
              </a:ext>
            </a:extLst>
          </p:cNvPr>
          <p:cNvSpPr txBox="1"/>
          <p:nvPr/>
        </p:nvSpPr>
        <p:spPr>
          <a:xfrm>
            <a:off x="1138241" y="365357"/>
            <a:ext cx="686752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dirty="0">
                <a:solidFill>
                  <a:schemeClr val="tx1">
                    <a:lumMod val="65000"/>
                    <a:lumOff val="35000"/>
                  </a:schemeClr>
                </a:solidFill>
                <a:effectLst>
                  <a:outerShdw blurRad="38100" dist="19050" dir="2700000" algn="tl">
                    <a:schemeClr val="dk1">
                      <a:alpha val="40000"/>
                    </a:schemeClr>
                  </a:outerShdw>
                </a:effectLst>
                <a:latin typeface="Cambria" panose="02040503050406030204" pitchFamily="18" charset="0"/>
                <a:ea typeface="Meiryo UI" panose="020B0604030504040204" pitchFamily="34" charset="-128"/>
                <a:cs typeface="Meiryo UI" panose="020B0604030504040204" pitchFamily="34" charset="-128"/>
              </a:rPr>
              <a:t>Udviklingsrådet Helle Øst</a:t>
            </a:r>
          </a:p>
        </p:txBody>
      </p:sp>
      <p:pic>
        <p:nvPicPr>
          <p:cNvPr id="37" name="Billede 36">
            <a:extLst>
              <a:ext uri="{FF2B5EF4-FFF2-40B4-BE49-F238E27FC236}">
                <a16:creationId xmlns:a16="http://schemas.microsoft.com/office/drawing/2014/main" id="{BF4AF8A3-B51E-47B3-B9BA-286D6C26C075}"/>
              </a:ext>
            </a:extLst>
          </p:cNvPr>
          <p:cNvPicPr>
            <a:picLocks noChangeAspect="1"/>
          </p:cNvPicPr>
          <p:nvPr/>
        </p:nvPicPr>
        <p:blipFill>
          <a:blip r:embed="rId5"/>
          <a:stretch>
            <a:fillRect/>
          </a:stretch>
        </p:blipFill>
        <p:spPr>
          <a:xfrm>
            <a:off x="104325" y="-7317"/>
            <a:ext cx="1158397" cy="1160937"/>
          </a:xfrm>
          <a:prstGeom prst="rect">
            <a:avLst/>
          </a:prstGeom>
        </p:spPr>
      </p:pic>
      <p:pic>
        <p:nvPicPr>
          <p:cNvPr id="3" name="Billede 2">
            <a:extLst>
              <a:ext uri="{FF2B5EF4-FFF2-40B4-BE49-F238E27FC236}">
                <a16:creationId xmlns:a16="http://schemas.microsoft.com/office/drawing/2014/main" id="{F6F4581A-55C0-4687-A91F-306DE23C2161}"/>
              </a:ext>
            </a:extLst>
          </p:cNvPr>
          <p:cNvPicPr preferRelativeResize="0">
            <a:picLocks noChangeAspect="1"/>
          </p:cNvPicPr>
          <p:nvPr/>
        </p:nvPicPr>
        <p:blipFill>
          <a:blip r:embed="rId6"/>
          <a:stretch>
            <a:fillRect/>
          </a:stretch>
        </p:blipFill>
        <p:spPr>
          <a:xfrm>
            <a:off x="172630" y="4715407"/>
            <a:ext cx="1593158" cy="792000"/>
          </a:xfrm>
          <a:prstGeom prst="rect">
            <a:avLst/>
          </a:prstGeom>
        </p:spPr>
      </p:pic>
      <p:pic>
        <p:nvPicPr>
          <p:cNvPr id="5" name="Billede 4">
            <a:extLst>
              <a:ext uri="{FF2B5EF4-FFF2-40B4-BE49-F238E27FC236}">
                <a16:creationId xmlns:a16="http://schemas.microsoft.com/office/drawing/2014/main" id="{94000816-0789-40EB-AC9A-A213CB830198}"/>
              </a:ext>
            </a:extLst>
          </p:cNvPr>
          <p:cNvPicPr preferRelativeResize="0">
            <a:picLocks noChangeAspect="1"/>
          </p:cNvPicPr>
          <p:nvPr/>
        </p:nvPicPr>
        <p:blipFill>
          <a:blip r:embed="rId7"/>
          <a:stretch>
            <a:fillRect/>
          </a:stretch>
        </p:blipFill>
        <p:spPr>
          <a:xfrm>
            <a:off x="127365" y="5597694"/>
            <a:ext cx="1680139" cy="792000"/>
          </a:xfrm>
          <a:prstGeom prst="rect">
            <a:avLst/>
          </a:prstGeom>
        </p:spPr>
      </p:pic>
      <p:pic>
        <p:nvPicPr>
          <p:cNvPr id="6" name="Billede 5">
            <a:extLst>
              <a:ext uri="{FF2B5EF4-FFF2-40B4-BE49-F238E27FC236}">
                <a16:creationId xmlns:a16="http://schemas.microsoft.com/office/drawing/2014/main" id="{285F6D9E-0C85-42F1-904D-E20880545D2B}"/>
              </a:ext>
            </a:extLst>
          </p:cNvPr>
          <p:cNvPicPr preferRelativeResize="0">
            <a:picLocks noChangeAspect="1"/>
          </p:cNvPicPr>
          <p:nvPr/>
        </p:nvPicPr>
        <p:blipFill>
          <a:blip r:embed="rId8"/>
          <a:stretch>
            <a:fillRect/>
          </a:stretch>
        </p:blipFill>
        <p:spPr>
          <a:xfrm>
            <a:off x="172630" y="3833118"/>
            <a:ext cx="1593158" cy="792000"/>
          </a:xfrm>
          <a:prstGeom prst="rect">
            <a:avLst/>
          </a:prstGeom>
        </p:spPr>
      </p:pic>
      <p:pic>
        <p:nvPicPr>
          <p:cNvPr id="7" name="Billede 6">
            <a:extLst>
              <a:ext uri="{FF2B5EF4-FFF2-40B4-BE49-F238E27FC236}">
                <a16:creationId xmlns:a16="http://schemas.microsoft.com/office/drawing/2014/main" id="{98C301CE-0559-404D-A8D5-2AB80915BDEB}"/>
              </a:ext>
            </a:extLst>
          </p:cNvPr>
          <p:cNvPicPr preferRelativeResize="0">
            <a:picLocks noChangeAspect="1"/>
          </p:cNvPicPr>
          <p:nvPr/>
        </p:nvPicPr>
        <p:blipFill>
          <a:blip r:embed="rId9"/>
          <a:stretch>
            <a:fillRect/>
          </a:stretch>
        </p:blipFill>
        <p:spPr>
          <a:xfrm>
            <a:off x="172630" y="2068540"/>
            <a:ext cx="1582481" cy="792000"/>
          </a:xfrm>
          <a:prstGeom prst="rect">
            <a:avLst/>
          </a:prstGeom>
        </p:spPr>
      </p:pic>
      <p:pic>
        <p:nvPicPr>
          <p:cNvPr id="11" name="Billede 10">
            <a:extLst>
              <a:ext uri="{FF2B5EF4-FFF2-40B4-BE49-F238E27FC236}">
                <a16:creationId xmlns:a16="http://schemas.microsoft.com/office/drawing/2014/main" id="{2D98E90D-B500-41BF-AFFC-AD735458B012}"/>
              </a:ext>
            </a:extLst>
          </p:cNvPr>
          <p:cNvPicPr preferRelativeResize="0">
            <a:picLocks noChangeAspect="1"/>
          </p:cNvPicPr>
          <p:nvPr/>
        </p:nvPicPr>
        <p:blipFill>
          <a:blip r:embed="rId10"/>
          <a:stretch>
            <a:fillRect/>
          </a:stretch>
        </p:blipFill>
        <p:spPr>
          <a:xfrm>
            <a:off x="172630" y="1186251"/>
            <a:ext cx="1593158" cy="792000"/>
          </a:xfrm>
          <a:prstGeom prst="rect">
            <a:avLst/>
          </a:prstGeom>
        </p:spPr>
      </p:pic>
      <p:pic>
        <p:nvPicPr>
          <p:cNvPr id="13" name="Billede 12">
            <a:extLst>
              <a:ext uri="{FF2B5EF4-FFF2-40B4-BE49-F238E27FC236}">
                <a16:creationId xmlns:a16="http://schemas.microsoft.com/office/drawing/2014/main" id="{9BA10377-4709-40EE-B6A4-0B0D7771A25E}"/>
              </a:ext>
            </a:extLst>
          </p:cNvPr>
          <p:cNvPicPr preferRelativeResize="0">
            <a:picLocks noChangeAspect="1"/>
          </p:cNvPicPr>
          <p:nvPr/>
        </p:nvPicPr>
        <p:blipFill>
          <a:blip r:embed="rId11"/>
          <a:stretch>
            <a:fillRect/>
          </a:stretch>
        </p:blipFill>
        <p:spPr>
          <a:xfrm>
            <a:off x="172630" y="2950829"/>
            <a:ext cx="1593158" cy="792000"/>
          </a:xfrm>
          <a:prstGeom prst="rect">
            <a:avLst/>
          </a:prstGeom>
        </p:spPr>
      </p:pic>
      <p:sp>
        <p:nvSpPr>
          <p:cNvPr id="91" name="Tekstfelt 90">
            <a:extLst>
              <a:ext uri="{FF2B5EF4-FFF2-40B4-BE49-F238E27FC236}">
                <a16:creationId xmlns:a16="http://schemas.microsoft.com/office/drawing/2014/main" id="{4FCEB526-C3B7-4D53-B28A-8867876EE78E}"/>
              </a:ext>
            </a:extLst>
          </p:cNvPr>
          <p:cNvSpPr txBox="1"/>
          <p:nvPr/>
        </p:nvSpPr>
        <p:spPr>
          <a:xfrm>
            <a:off x="1872062" y="4874773"/>
            <a:ext cx="1993012"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a-DK" dirty="0"/>
              <a:t>Formand </a:t>
            </a:r>
          </a:p>
          <a:p>
            <a:pPr algn="ctr"/>
            <a:r>
              <a:rPr lang="da-DK" dirty="0"/>
              <a:t>Claus V. Jeppesen      </a:t>
            </a:r>
          </a:p>
        </p:txBody>
      </p:sp>
    </p:spTree>
    <p:extLst>
      <p:ext uri="{BB962C8B-B14F-4D97-AF65-F5344CB8AC3E}">
        <p14:creationId xmlns:p14="http://schemas.microsoft.com/office/powerpoint/2010/main" val="304440176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descr="Et billede, der indeholder person, mand, væg, indendørs&#10;&#10;Beskrivelse, der er oprettet med meget høj sikkerhed">
            <a:extLst>
              <a:ext uri="{FF2B5EF4-FFF2-40B4-BE49-F238E27FC236}">
                <a16:creationId xmlns:a16="http://schemas.microsoft.com/office/drawing/2014/main" id="{F39A5430-5B34-45A4-B9C9-91BA47FA4871}"/>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1681562" y="365357"/>
            <a:ext cx="5780878"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SERVICEYDELSER</a:t>
            </a:r>
          </a:p>
        </p:txBody>
      </p:sp>
      <p:grpSp>
        <p:nvGrpSpPr>
          <p:cNvPr id="11" name="Gruppe 10">
            <a:extLst>
              <a:ext uri="{FF2B5EF4-FFF2-40B4-BE49-F238E27FC236}">
                <a16:creationId xmlns:a16="http://schemas.microsoft.com/office/drawing/2014/main" id="{86F6F8F2-A46D-4C40-BE17-CBB6010DEF73}"/>
              </a:ext>
            </a:extLst>
          </p:cNvPr>
          <p:cNvGrpSpPr/>
          <p:nvPr/>
        </p:nvGrpSpPr>
        <p:grpSpPr>
          <a:xfrm>
            <a:off x="199177" y="762449"/>
            <a:ext cx="8745650" cy="5801316"/>
            <a:chOff x="199177" y="762449"/>
            <a:chExt cx="8745650" cy="5801316"/>
          </a:xfrm>
        </p:grpSpPr>
        <p:sp>
          <p:nvSpPr>
            <p:cNvPr id="3" name="Rektangel 2">
              <a:extLst>
                <a:ext uri="{FF2B5EF4-FFF2-40B4-BE49-F238E27FC236}">
                  <a16:creationId xmlns:a16="http://schemas.microsoft.com/office/drawing/2014/main" id="{0589105A-A4A5-4779-A5F8-E5FEC2A9BDD4}"/>
                </a:ext>
              </a:extLst>
            </p:cNvPr>
            <p:cNvSpPr/>
            <p:nvPr/>
          </p:nvSpPr>
          <p:spPr>
            <a:xfrm>
              <a:off x="3508218" y="2924269"/>
              <a:ext cx="2127565" cy="1467769"/>
            </a:xfrm>
            <a:prstGeom prst="rect">
              <a:avLst/>
            </a:prstGeom>
            <a:pattFill prst="pct90">
              <a:fgClr>
                <a:srgbClr val="F4EAE4"/>
              </a:fgClr>
              <a:bgClr>
                <a:schemeClr val="bg1"/>
              </a:bgClr>
            </a:pattFill>
            <a:ln>
              <a:solidFill>
                <a:srgbClr val="A5A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Ligebenet trapez 3">
              <a:extLst>
                <a:ext uri="{FF2B5EF4-FFF2-40B4-BE49-F238E27FC236}">
                  <a16:creationId xmlns:a16="http://schemas.microsoft.com/office/drawing/2014/main" id="{4E62CE3E-EB8A-4206-835C-2DEC637E7A79}"/>
                </a:ext>
              </a:extLst>
            </p:cNvPr>
            <p:cNvSpPr/>
            <p:nvPr/>
          </p:nvSpPr>
          <p:spPr>
            <a:xfrm rot="16200000">
              <a:off x="4394602" y="2013541"/>
              <a:ext cx="5791405" cy="3309044"/>
            </a:xfrm>
            <a:prstGeom prst="trapezoid">
              <a:avLst>
                <a:gd name="adj" fmla="val 65299"/>
              </a:avLst>
            </a:prstGeom>
            <a:solidFill>
              <a:srgbClr val="F4EAE4"/>
            </a:solidFill>
            <a:ln>
              <a:solidFill>
                <a:srgbClr val="A5A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Ligebenet trapez 13">
              <a:extLst>
                <a:ext uri="{FF2B5EF4-FFF2-40B4-BE49-F238E27FC236}">
                  <a16:creationId xmlns:a16="http://schemas.microsoft.com/office/drawing/2014/main" id="{562D9485-A5A1-4A98-88C4-4672F20D3BD3}"/>
                </a:ext>
              </a:extLst>
            </p:cNvPr>
            <p:cNvSpPr/>
            <p:nvPr/>
          </p:nvSpPr>
          <p:spPr>
            <a:xfrm rot="5400000" flipH="1">
              <a:off x="-1042003" y="2003630"/>
              <a:ext cx="5791405" cy="3309044"/>
            </a:xfrm>
            <a:prstGeom prst="trapezoid">
              <a:avLst>
                <a:gd name="adj" fmla="val 65299"/>
              </a:avLst>
            </a:prstGeom>
            <a:solidFill>
              <a:srgbClr val="F4EAE4"/>
            </a:solidFill>
            <a:ln>
              <a:solidFill>
                <a:srgbClr val="A5A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Ligebenet trapez 5">
              <a:extLst>
                <a:ext uri="{FF2B5EF4-FFF2-40B4-BE49-F238E27FC236}">
                  <a16:creationId xmlns:a16="http://schemas.microsoft.com/office/drawing/2014/main" id="{D31B2A54-6ED0-49A6-ABC8-6A90C9B60047}"/>
                </a:ext>
              </a:extLst>
            </p:cNvPr>
            <p:cNvSpPr/>
            <p:nvPr/>
          </p:nvSpPr>
          <p:spPr>
            <a:xfrm rot="16200000">
              <a:off x="5778505" y="3809242"/>
              <a:ext cx="3327144" cy="669959"/>
            </a:xfrm>
            <a:prstGeom prst="trapezoid">
              <a:avLst>
                <a:gd name="adj" fmla="val 63423"/>
              </a:avLst>
            </a:prstGeom>
            <a:solidFill>
              <a:schemeClr val="tx1">
                <a:lumMod val="65000"/>
                <a:lumOff val="35000"/>
              </a:schemeClr>
            </a:solidFill>
            <a:ln w="76200">
              <a:solidFill>
                <a:srgbClr val="A5A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Ligebenet trapez 16">
              <a:extLst>
                <a:ext uri="{FF2B5EF4-FFF2-40B4-BE49-F238E27FC236}">
                  <a16:creationId xmlns:a16="http://schemas.microsoft.com/office/drawing/2014/main" id="{B12CB66D-B90C-4C28-895E-F5EFB97F23E1}"/>
                </a:ext>
              </a:extLst>
            </p:cNvPr>
            <p:cNvSpPr/>
            <p:nvPr/>
          </p:nvSpPr>
          <p:spPr>
            <a:xfrm rot="5400000">
              <a:off x="1439052" y="3377981"/>
              <a:ext cx="1865664" cy="669959"/>
            </a:xfrm>
            <a:prstGeom prst="trapezoid">
              <a:avLst>
                <a:gd name="adj" fmla="val 4045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path path="circle">
                <a:fillToRect r="100000" b="100000"/>
              </a:path>
              <a:tileRect l="-100000" t="-100000"/>
            </a:gradFill>
            <a:ln w="76200">
              <a:solidFill>
                <a:srgbClr val="A5A9A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18" name="Ligebenet trapez 17">
              <a:extLst>
                <a:ext uri="{FF2B5EF4-FFF2-40B4-BE49-F238E27FC236}">
                  <a16:creationId xmlns:a16="http://schemas.microsoft.com/office/drawing/2014/main" id="{5F79EE46-CAE9-412F-ABED-91F2AD32F3BC}"/>
                </a:ext>
              </a:extLst>
            </p:cNvPr>
            <p:cNvSpPr/>
            <p:nvPr/>
          </p:nvSpPr>
          <p:spPr>
            <a:xfrm>
              <a:off x="199177" y="4392376"/>
              <a:ext cx="8745650" cy="2161479"/>
            </a:xfrm>
            <a:prstGeom prst="trapezoid">
              <a:avLst>
                <a:gd name="adj" fmla="val 153631"/>
              </a:avLst>
            </a:prstGeom>
            <a:solidFill>
              <a:srgbClr val="A5A9AB"/>
            </a:solidFill>
            <a:ln>
              <a:solidFill>
                <a:srgbClr val="A5A9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056BBC77-4D84-4B0A-B989-88FEDF712E63}"/>
                </a:ext>
              </a:extLst>
            </p:cNvPr>
            <p:cNvSpPr/>
            <p:nvPr/>
          </p:nvSpPr>
          <p:spPr>
            <a:xfrm>
              <a:off x="7586351" y="4218915"/>
              <a:ext cx="108000" cy="144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a-DK"/>
            </a:p>
          </p:txBody>
        </p:sp>
        <p:pic>
          <p:nvPicPr>
            <p:cNvPr id="8" name="Billede 7">
              <a:extLst>
                <a:ext uri="{FF2B5EF4-FFF2-40B4-BE49-F238E27FC236}">
                  <a16:creationId xmlns:a16="http://schemas.microsoft.com/office/drawing/2014/main" id="{0A7F02F4-D490-40DA-A5BC-37DB2751FD0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81310" y="3379447"/>
              <a:ext cx="3017975" cy="1911384"/>
            </a:xfrm>
            <a:prstGeom prst="rect">
              <a:avLst/>
            </a:prstGeom>
          </p:spPr>
        </p:pic>
        <p:pic>
          <p:nvPicPr>
            <p:cNvPr id="22548" name="Picture 20" descr="Billedresultat for radiator">
              <a:extLst>
                <a:ext uri="{FF2B5EF4-FFF2-40B4-BE49-F238E27FC236}">
                  <a16:creationId xmlns:a16="http://schemas.microsoft.com/office/drawing/2014/main" id="{15DBEF5A-C438-45E1-915B-B69238FFB4E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1632">
              <a:off x="1398150" y="4322931"/>
              <a:ext cx="1837445" cy="941897"/>
            </a:xfrm>
            <a:prstGeom prst="rect">
              <a:avLst/>
            </a:prstGeom>
            <a:scene3d>
              <a:camera prst="isometricRightUp">
                <a:rot lat="2356407" lon="19677744" rev="497406"/>
              </a:camera>
              <a:lightRig rig="threePt" dir="t"/>
            </a:scene3d>
            <a:extLst>
              <a:ext uri="{909E8E84-426E-40DD-AFC4-6F175D3DCCD1}">
                <a14:hiddenFill xmlns:a14="http://schemas.microsoft.com/office/drawing/2010/main">
                  <a:solidFill>
                    <a:srgbClr val="FFFFFF"/>
                  </a:solidFill>
                </a14:hiddenFill>
              </a:ext>
            </a:extLst>
          </p:spPr>
        </p:pic>
      </p:grpSp>
      <p:pic>
        <p:nvPicPr>
          <p:cNvPr id="9" name="Billede 8">
            <a:extLst>
              <a:ext uri="{FF2B5EF4-FFF2-40B4-BE49-F238E27FC236}">
                <a16:creationId xmlns:a16="http://schemas.microsoft.com/office/drawing/2014/main" id="{29865B37-6293-4D19-8A3D-4A2BFD685330}"/>
              </a:ext>
            </a:extLst>
          </p:cNvPr>
          <p:cNvPicPr>
            <a:picLocks noChangeAspect="1"/>
          </p:cNvPicPr>
          <p:nvPr/>
        </p:nvPicPr>
        <p:blipFill>
          <a:blip r:embed="rId6"/>
          <a:stretch>
            <a:fillRect/>
          </a:stretch>
        </p:blipFill>
        <p:spPr>
          <a:xfrm>
            <a:off x="745993" y="1438689"/>
            <a:ext cx="4472511" cy="4894446"/>
          </a:xfrm>
          <a:prstGeom prst="rect">
            <a:avLst/>
          </a:prstGeom>
        </p:spPr>
      </p:pic>
      <p:pic>
        <p:nvPicPr>
          <p:cNvPr id="25" name="Billede 24" descr="C:\Users\Bruger\AppData\Local\Microsoft\Windows\INetCache\Content.Word\powertower_HELLE_logo_CMYK.JPG">
            <a:extLst>
              <a:ext uri="{FF2B5EF4-FFF2-40B4-BE49-F238E27FC236}">
                <a16:creationId xmlns:a16="http://schemas.microsoft.com/office/drawing/2014/main" id="{9E71D6C4-A6CD-4A8C-B968-8D6D285CD37A}"/>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pic>
        <p:nvPicPr>
          <p:cNvPr id="26" name="Billede 25">
            <a:extLst>
              <a:ext uri="{FF2B5EF4-FFF2-40B4-BE49-F238E27FC236}">
                <a16:creationId xmlns:a16="http://schemas.microsoft.com/office/drawing/2014/main" id="{F2D1137E-88B8-468D-8B30-470E4BD65CA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8232" y="2378731"/>
            <a:ext cx="3937010" cy="2773400"/>
          </a:xfrm>
          <a:prstGeom prst="rect">
            <a:avLst/>
          </a:prstGeom>
          <a:noFill/>
        </p:spPr>
      </p:pic>
      <p:sp>
        <p:nvSpPr>
          <p:cNvPr id="27" name="Text Box Kom Godt fra Start">
            <a:extLst>
              <a:ext uri="{FF2B5EF4-FFF2-40B4-BE49-F238E27FC236}">
                <a16:creationId xmlns:a16="http://schemas.microsoft.com/office/drawing/2014/main" id="{C195327C-5431-4E46-9BCA-926C5F83A86F}"/>
              </a:ext>
            </a:extLst>
          </p:cNvPr>
          <p:cNvSpPr txBox="1">
            <a:spLocks noChangeArrowheads="1"/>
          </p:cNvSpPr>
          <p:nvPr/>
        </p:nvSpPr>
        <p:spPr bwMode="auto">
          <a:xfrm>
            <a:off x="5361011" y="1298272"/>
            <a:ext cx="2968492" cy="2144014"/>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spcAft>
                <a:spcPts val="0"/>
              </a:spcAft>
            </a:pPr>
            <a:r>
              <a:rPr lang="da-DK" sz="3200" b="1" kern="1400" dirty="0">
                <a:solidFill>
                  <a:srgbClr val="2E3640"/>
                </a:solidFill>
                <a:effectLst/>
                <a:latin typeface="Arial" panose="020B0604020202020204" pitchFamily="34" charset="0"/>
                <a:ea typeface="Times New Roman" panose="02020603050405020304" pitchFamily="18" charset="0"/>
              </a:rPr>
              <a:t>DRIV</a:t>
            </a:r>
            <a:r>
              <a:rPr lang="da-DK" sz="3200" kern="1400" dirty="0">
                <a:solidFill>
                  <a:srgbClr val="2E3640"/>
                </a:solidFill>
                <a:effectLst/>
                <a:latin typeface="Arial" panose="020B0604020202020204" pitchFamily="34" charset="0"/>
                <a:ea typeface="Times New Roman" panose="02020603050405020304" pitchFamily="18" charset="0"/>
              </a:rPr>
              <a:t> din </a:t>
            </a:r>
            <a:r>
              <a:rPr lang="da-DK" sz="3200" b="1" kern="1400" cap="all" dirty="0">
                <a:solidFill>
                  <a:srgbClr val="2E3640"/>
                </a:solidFill>
                <a:effectLst/>
                <a:latin typeface="Arial" panose="020B0604020202020204" pitchFamily="34" charset="0"/>
                <a:ea typeface="Times New Roman" panose="02020603050405020304" pitchFamily="18" charset="0"/>
              </a:rPr>
              <a:t>virksomhed</a:t>
            </a:r>
            <a:endParaRPr lang="da-DK" sz="200" kern="1400" dirty="0">
              <a:solidFill>
                <a:srgbClr val="2E3640"/>
              </a:solidFill>
              <a:effectLst/>
              <a:latin typeface="Times New Roman" panose="02020603050405020304" pitchFamily="18" charset="0"/>
              <a:ea typeface="Times New Roman" panose="02020603050405020304" pitchFamily="18" charset="0"/>
            </a:endParaRPr>
          </a:p>
          <a:p>
            <a:pPr>
              <a:spcAft>
                <a:spcPts val="0"/>
              </a:spcAft>
            </a:pPr>
            <a:r>
              <a:rPr lang="da-DK" sz="3200" kern="1400" dirty="0">
                <a:solidFill>
                  <a:srgbClr val="2E3640"/>
                </a:solidFill>
                <a:effectLst/>
                <a:latin typeface="Arial" panose="020B0604020202020204" pitchFamily="34" charset="0"/>
                <a:ea typeface="Times New Roman" panose="02020603050405020304" pitchFamily="18" charset="0"/>
              </a:rPr>
              <a:t>komfortabelt</a:t>
            </a:r>
            <a:endParaRPr lang="da-DK" sz="200" kern="1400" dirty="0">
              <a:solidFill>
                <a:srgbClr val="21212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997518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4"/>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98319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4"/>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grpSp>
        <p:nvGrpSpPr>
          <p:cNvPr id="13" name="Gruppe 12">
            <a:extLst>
              <a:ext uri="{FF2B5EF4-FFF2-40B4-BE49-F238E27FC236}">
                <a16:creationId xmlns:a16="http://schemas.microsoft.com/office/drawing/2014/main" id="{4FEB71F5-933D-4B41-B840-07A3A74810F6}"/>
              </a:ext>
            </a:extLst>
          </p:cNvPr>
          <p:cNvGrpSpPr/>
          <p:nvPr/>
        </p:nvGrpSpPr>
        <p:grpSpPr>
          <a:xfrm>
            <a:off x="5766382" y="4489899"/>
            <a:ext cx="2464876" cy="796196"/>
            <a:chOff x="6123195" y="4326806"/>
            <a:chExt cx="2464876" cy="796196"/>
          </a:xfrm>
        </p:grpSpPr>
        <p:sp>
          <p:nvSpPr>
            <p:cNvPr id="14" name="Ellipse 13">
              <a:extLst>
                <a:ext uri="{FF2B5EF4-FFF2-40B4-BE49-F238E27FC236}">
                  <a16:creationId xmlns:a16="http://schemas.microsoft.com/office/drawing/2014/main" id="{45DA764B-00B4-42B8-B59F-EF96B861C438}"/>
                </a:ext>
              </a:extLst>
            </p:cNvPr>
            <p:cNvSpPr/>
            <p:nvPr/>
          </p:nvSpPr>
          <p:spPr>
            <a:xfrm>
              <a:off x="6123195" y="4326806"/>
              <a:ext cx="2464876" cy="796196"/>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 name="Rektangel 14">
              <a:extLst>
                <a:ext uri="{FF2B5EF4-FFF2-40B4-BE49-F238E27FC236}">
                  <a16:creationId xmlns:a16="http://schemas.microsoft.com/office/drawing/2014/main" id="{4FE328D8-1060-4DCF-A104-C264CD6470C4}"/>
                </a:ext>
              </a:extLst>
            </p:cNvPr>
            <p:cNvSpPr/>
            <p:nvPr/>
          </p:nvSpPr>
          <p:spPr>
            <a:xfrm>
              <a:off x="6263025" y="4461647"/>
              <a:ext cx="2185215" cy="646331"/>
            </a:xfrm>
            <a:prstGeom prst="rect">
              <a:avLst/>
            </a:prstGeom>
          </p:spPr>
          <p:txBody>
            <a:bodyPr wrap="none">
              <a:spAutoFit/>
            </a:bodyPr>
            <a:lstStyle/>
            <a:p>
              <a:pPr algn="ctr"/>
              <a:r>
                <a:rPr lang="da-DK"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Erhvervsudvikling</a:t>
              </a:r>
            </a:p>
            <a:p>
              <a:pPr algn="ct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HELLE</a:t>
              </a:r>
              <a:r>
                <a:rPr lang="da-DK"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p:txBody>
        </p:sp>
      </p:grpSp>
    </p:spTree>
    <p:extLst>
      <p:ext uri="{BB962C8B-B14F-4D97-AF65-F5344CB8AC3E}">
        <p14:creationId xmlns:p14="http://schemas.microsoft.com/office/powerpoint/2010/main" val="181914730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4"/>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grpSp>
        <p:nvGrpSpPr>
          <p:cNvPr id="13" name="Gruppe 12">
            <a:extLst>
              <a:ext uri="{FF2B5EF4-FFF2-40B4-BE49-F238E27FC236}">
                <a16:creationId xmlns:a16="http://schemas.microsoft.com/office/drawing/2014/main" id="{4FEB71F5-933D-4B41-B840-07A3A74810F6}"/>
              </a:ext>
            </a:extLst>
          </p:cNvPr>
          <p:cNvGrpSpPr/>
          <p:nvPr/>
        </p:nvGrpSpPr>
        <p:grpSpPr>
          <a:xfrm>
            <a:off x="5766382" y="4489899"/>
            <a:ext cx="2464876" cy="796196"/>
            <a:chOff x="6123195" y="4326806"/>
            <a:chExt cx="2464876" cy="796196"/>
          </a:xfrm>
        </p:grpSpPr>
        <p:sp>
          <p:nvSpPr>
            <p:cNvPr id="14" name="Ellipse 13">
              <a:extLst>
                <a:ext uri="{FF2B5EF4-FFF2-40B4-BE49-F238E27FC236}">
                  <a16:creationId xmlns:a16="http://schemas.microsoft.com/office/drawing/2014/main" id="{45DA764B-00B4-42B8-B59F-EF96B861C438}"/>
                </a:ext>
              </a:extLst>
            </p:cNvPr>
            <p:cNvSpPr/>
            <p:nvPr/>
          </p:nvSpPr>
          <p:spPr>
            <a:xfrm>
              <a:off x="6123195" y="4326806"/>
              <a:ext cx="2464876" cy="796196"/>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 name="Rektangel 14">
              <a:extLst>
                <a:ext uri="{FF2B5EF4-FFF2-40B4-BE49-F238E27FC236}">
                  <a16:creationId xmlns:a16="http://schemas.microsoft.com/office/drawing/2014/main" id="{4FE328D8-1060-4DCF-A104-C264CD6470C4}"/>
                </a:ext>
              </a:extLst>
            </p:cNvPr>
            <p:cNvSpPr/>
            <p:nvPr/>
          </p:nvSpPr>
          <p:spPr>
            <a:xfrm>
              <a:off x="6263025" y="4461647"/>
              <a:ext cx="2185215" cy="646331"/>
            </a:xfrm>
            <a:prstGeom prst="rect">
              <a:avLst/>
            </a:prstGeom>
          </p:spPr>
          <p:txBody>
            <a:bodyPr wrap="none">
              <a:spAutoFit/>
            </a:bodyPr>
            <a:lstStyle/>
            <a:p>
              <a:pPr algn="ctr"/>
              <a:r>
                <a:rPr lang="da-DK"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Erhvervsudvikling</a:t>
              </a:r>
            </a:p>
            <a:p>
              <a:pPr algn="ct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HELLE</a:t>
              </a:r>
              <a:r>
                <a:rPr lang="da-DK"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p:txBody>
        </p:sp>
      </p:grpSp>
      <p:grpSp>
        <p:nvGrpSpPr>
          <p:cNvPr id="16" name="Gruppe 15">
            <a:extLst>
              <a:ext uri="{FF2B5EF4-FFF2-40B4-BE49-F238E27FC236}">
                <a16:creationId xmlns:a16="http://schemas.microsoft.com/office/drawing/2014/main" id="{7001E580-F42F-4704-A950-A8BE57BF0555}"/>
              </a:ext>
            </a:extLst>
          </p:cNvPr>
          <p:cNvGrpSpPr/>
          <p:nvPr/>
        </p:nvGrpSpPr>
        <p:grpSpPr>
          <a:xfrm>
            <a:off x="2309907" y="5781415"/>
            <a:ext cx="1713296" cy="779521"/>
            <a:chOff x="2391259" y="4935320"/>
            <a:chExt cx="1713296" cy="779521"/>
          </a:xfrm>
        </p:grpSpPr>
        <p:sp>
          <p:nvSpPr>
            <p:cNvPr id="17" name="Ellipse 16">
              <a:extLst>
                <a:ext uri="{FF2B5EF4-FFF2-40B4-BE49-F238E27FC236}">
                  <a16:creationId xmlns:a16="http://schemas.microsoft.com/office/drawing/2014/main" id="{5457BFDC-21A1-442D-AE81-1EEEEAA0DB97}"/>
                </a:ext>
              </a:extLst>
            </p:cNvPr>
            <p:cNvSpPr/>
            <p:nvPr/>
          </p:nvSpPr>
          <p:spPr>
            <a:xfrm>
              <a:off x="2391259" y="4935320"/>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18" name="Billede 17">
              <a:extLst>
                <a:ext uri="{FF2B5EF4-FFF2-40B4-BE49-F238E27FC236}">
                  <a16:creationId xmlns:a16="http://schemas.microsoft.com/office/drawing/2014/main" id="{15D93D5B-F10C-4B1B-AE1D-D0A78B7B83D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0642" y="4974268"/>
              <a:ext cx="695040" cy="695040"/>
            </a:xfrm>
            <a:prstGeom prst="rect">
              <a:avLst/>
            </a:prstGeom>
          </p:spPr>
        </p:pic>
      </p:grpSp>
      <p:grpSp>
        <p:nvGrpSpPr>
          <p:cNvPr id="19" name="Gruppe 18">
            <a:extLst>
              <a:ext uri="{FF2B5EF4-FFF2-40B4-BE49-F238E27FC236}">
                <a16:creationId xmlns:a16="http://schemas.microsoft.com/office/drawing/2014/main" id="{A98B6DB8-CC65-4EE0-9B0C-E784578033EA}"/>
              </a:ext>
            </a:extLst>
          </p:cNvPr>
          <p:cNvGrpSpPr/>
          <p:nvPr/>
        </p:nvGrpSpPr>
        <p:grpSpPr>
          <a:xfrm>
            <a:off x="4264151" y="5800852"/>
            <a:ext cx="1713296" cy="779521"/>
            <a:chOff x="4264151" y="5820363"/>
            <a:chExt cx="1713296" cy="779521"/>
          </a:xfrm>
        </p:grpSpPr>
        <p:sp>
          <p:nvSpPr>
            <p:cNvPr id="20" name="Ellipse 19">
              <a:extLst>
                <a:ext uri="{FF2B5EF4-FFF2-40B4-BE49-F238E27FC236}">
                  <a16:creationId xmlns:a16="http://schemas.microsoft.com/office/drawing/2014/main" id="{DB4C97B8-C1BE-4D00-B0B2-C835C8361690}"/>
                </a:ext>
              </a:extLst>
            </p:cNvPr>
            <p:cNvSpPr/>
            <p:nvPr/>
          </p:nvSpPr>
          <p:spPr>
            <a:xfrm>
              <a:off x="4264151" y="5820363"/>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1" name="Billede 20">
              <a:extLst>
                <a:ext uri="{FF2B5EF4-FFF2-40B4-BE49-F238E27FC236}">
                  <a16:creationId xmlns:a16="http://schemas.microsoft.com/office/drawing/2014/main" id="{7526429C-1072-40C7-BBEF-12EF6F5839D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9087" y="5860874"/>
              <a:ext cx="695039" cy="695039"/>
            </a:xfrm>
            <a:prstGeom prst="rect">
              <a:avLst/>
            </a:prstGeom>
          </p:spPr>
        </p:pic>
      </p:grpSp>
      <p:cxnSp>
        <p:nvCxnSpPr>
          <p:cNvPr id="22" name="Lige forbindelse 21">
            <a:extLst>
              <a:ext uri="{FF2B5EF4-FFF2-40B4-BE49-F238E27FC236}">
                <a16:creationId xmlns:a16="http://schemas.microsoft.com/office/drawing/2014/main" id="{02119224-6CF0-4E97-A686-22223039FD5C}"/>
              </a:ext>
            </a:extLst>
          </p:cNvPr>
          <p:cNvCxnSpPr>
            <a:cxnSpLocks/>
            <a:endCxn id="17" idx="0"/>
          </p:cNvCxnSpPr>
          <p:nvPr/>
        </p:nvCxnSpPr>
        <p:spPr>
          <a:xfrm flipH="1">
            <a:off x="3166555" y="3868362"/>
            <a:ext cx="501659" cy="1913053"/>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FD1BF60-AFB0-4F34-8E34-0E273A799E7A}"/>
              </a:ext>
            </a:extLst>
          </p:cNvPr>
          <p:cNvCxnSpPr>
            <a:cxnSpLocks/>
            <a:endCxn id="20" idx="0"/>
          </p:cNvCxnSpPr>
          <p:nvPr/>
        </p:nvCxnSpPr>
        <p:spPr>
          <a:xfrm>
            <a:off x="3821106" y="3903532"/>
            <a:ext cx="1299693" cy="189732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07559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4"/>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grpSp>
        <p:nvGrpSpPr>
          <p:cNvPr id="13" name="Gruppe 12">
            <a:extLst>
              <a:ext uri="{FF2B5EF4-FFF2-40B4-BE49-F238E27FC236}">
                <a16:creationId xmlns:a16="http://schemas.microsoft.com/office/drawing/2014/main" id="{4FEB71F5-933D-4B41-B840-07A3A74810F6}"/>
              </a:ext>
            </a:extLst>
          </p:cNvPr>
          <p:cNvGrpSpPr/>
          <p:nvPr/>
        </p:nvGrpSpPr>
        <p:grpSpPr>
          <a:xfrm>
            <a:off x="5766382" y="4489899"/>
            <a:ext cx="2464876" cy="796196"/>
            <a:chOff x="6123195" y="4326806"/>
            <a:chExt cx="2464876" cy="796196"/>
          </a:xfrm>
        </p:grpSpPr>
        <p:sp>
          <p:nvSpPr>
            <p:cNvPr id="14" name="Ellipse 13">
              <a:extLst>
                <a:ext uri="{FF2B5EF4-FFF2-40B4-BE49-F238E27FC236}">
                  <a16:creationId xmlns:a16="http://schemas.microsoft.com/office/drawing/2014/main" id="{45DA764B-00B4-42B8-B59F-EF96B861C438}"/>
                </a:ext>
              </a:extLst>
            </p:cNvPr>
            <p:cNvSpPr/>
            <p:nvPr/>
          </p:nvSpPr>
          <p:spPr>
            <a:xfrm>
              <a:off x="6123195" y="4326806"/>
              <a:ext cx="2464876" cy="796196"/>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 name="Rektangel 14">
              <a:extLst>
                <a:ext uri="{FF2B5EF4-FFF2-40B4-BE49-F238E27FC236}">
                  <a16:creationId xmlns:a16="http://schemas.microsoft.com/office/drawing/2014/main" id="{4FE328D8-1060-4DCF-A104-C264CD6470C4}"/>
                </a:ext>
              </a:extLst>
            </p:cNvPr>
            <p:cNvSpPr/>
            <p:nvPr/>
          </p:nvSpPr>
          <p:spPr>
            <a:xfrm>
              <a:off x="6263025" y="4461647"/>
              <a:ext cx="2185215" cy="646331"/>
            </a:xfrm>
            <a:prstGeom prst="rect">
              <a:avLst/>
            </a:prstGeom>
          </p:spPr>
          <p:txBody>
            <a:bodyPr wrap="none">
              <a:spAutoFit/>
            </a:bodyPr>
            <a:lstStyle/>
            <a:p>
              <a:pPr algn="ctr"/>
              <a:r>
                <a:rPr lang="da-DK"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Erhvervsudvikling</a:t>
              </a:r>
            </a:p>
            <a:p>
              <a:pPr algn="ct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HELLE</a:t>
              </a:r>
              <a:r>
                <a:rPr lang="da-DK"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p:txBody>
        </p:sp>
      </p:grpSp>
      <p:grpSp>
        <p:nvGrpSpPr>
          <p:cNvPr id="16" name="Gruppe 15">
            <a:extLst>
              <a:ext uri="{FF2B5EF4-FFF2-40B4-BE49-F238E27FC236}">
                <a16:creationId xmlns:a16="http://schemas.microsoft.com/office/drawing/2014/main" id="{7001E580-F42F-4704-A950-A8BE57BF0555}"/>
              </a:ext>
            </a:extLst>
          </p:cNvPr>
          <p:cNvGrpSpPr/>
          <p:nvPr/>
        </p:nvGrpSpPr>
        <p:grpSpPr>
          <a:xfrm>
            <a:off x="2309907" y="5781415"/>
            <a:ext cx="1713296" cy="779521"/>
            <a:chOff x="2391259" y="4935320"/>
            <a:chExt cx="1713296" cy="779521"/>
          </a:xfrm>
        </p:grpSpPr>
        <p:sp>
          <p:nvSpPr>
            <p:cNvPr id="17" name="Ellipse 16">
              <a:extLst>
                <a:ext uri="{FF2B5EF4-FFF2-40B4-BE49-F238E27FC236}">
                  <a16:creationId xmlns:a16="http://schemas.microsoft.com/office/drawing/2014/main" id="{5457BFDC-21A1-442D-AE81-1EEEEAA0DB97}"/>
                </a:ext>
              </a:extLst>
            </p:cNvPr>
            <p:cNvSpPr/>
            <p:nvPr/>
          </p:nvSpPr>
          <p:spPr>
            <a:xfrm>
              <a:off x="2391259" y="4935320"/>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18" name="Billede 17">
              <a:extLst>
                <a:ext uri="{FF2B5EF4-FFF2-40B4-BE49-F238E27FC236}">
                  <a16:creationId xmlns:a16="http://schemas.microsoft.com/office/drawing/2014/main" id="{15D93D5B-F10C-4B1B-AE1D-D0A78B7B83D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0642" y="4974268"/>
              <a:ext cx="695040" cy="695040"/>
            </a:xfrm>
            <a:prstGeom prst="rect">
              <a:avLst/>
            </a:prstGeom>
          </p:spPr>
        </p:pic>
      </p:grpSp>
      <p:grpSp>
        <p:nvGrpSpPr>
          <p:cNvPr id="19" name="Gruppe 18">
            <a:extLst>
              <a:ext uri="{FF2B5EF4-FFF2-40B4-BE49-F238E27FC236}">
                <a16:creationId xmlns:a16="http://schemas.microsoft.com/office/drawing/2014/main" id="{A98B6DB8-CC65-4EE0-9B0C-E784578033EA}"/>
              </a:ext>
            </a:extLst>
          </p:cNvPr>
          <p:cNvGrpSpPr/>
          <p:nvPr/>
        </p:nvGrpSpPr>
        <p:grpSpPr>
          <a:xfrm>
            <a:off x="4264151" y="5800852"/>
            <a:ext cx="1713296" cy="779521"/>
            <a:chOff x="4264151" y="5820363"/>
            <a:chExt cx="1713296" cy="779521"/>
          </a:xfrm>
        </p:grpSpPr>
        <p:sp>
          <p:nvSpPr>
            <p:cNvPr id="20" name="Ellipse 19">
              <a:extLst>
                <a:ext uri="{FF2B5EF4-FFF2-40B4-BE49-F238E27FC236}">
                  <a16:creationId xmlns:a16="http://schemas.microsoft.com/office/drawing/2014/main" id="{DB4C97B8-C1BE-4D00-B0B2-C835C8361690}"/>
                </a:ext>
              </a:extLst>
            </p:cNvPr>
            <p:cNvSpPr/>
            <p:nvPr/>
          </p:nvSpPr>
          <p:spPr>
            <a:xfrm>
              <a:off x="4264151" y="5820363"/>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1" name="Billede 20">
              <a:extLst>
                <a:ext uri="{FF2B5EF4-FFF2-40B4-BE49-F238E27FC236}">
                  <a16:creationId xmlns:a16="http://schemas.microsoft.com/office/drawing/2014/main" id="{7526429C-1072-40C7-BBEF-12EF6F5839D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9087" y="5860874"/>
              <a:ext cx="695039" cy="695039"/>
            </a:xfrm>
            <a:prstGeom prst="rect">
              <a:avLst/>
            </a:prstGeom>
          </p:spPr>
        </p:pic>
      </p:grpSp>
      <p:cxnSp>
        <p:nvCxnSpPr>
          <p:cNvPr id="22" name="Lige forbindelse 21">
            <a:extLst>
              <a:ext uri="{FF2B5EF4-FFF2-40B4-BE49-F238E27FC236}">
                <a16:creationId xmlns:a16="http://schemas.microsoft.com/office/drawing/2014/main" id="{02119224-6CF0-4E97-A686-22223039FD5C}"/>
              </a:ext>
            </a:extLst>
          </p:cNvPr>
          <p:cNvCxnSpPr>
            <a:cxnSpLocks/>
            <a:endCxn id="17" idx="0"/>
          </p:cNvCxnSpPr>
          <p:nvPr/>
        </p:nvCxnSpPr>
        <p:spPr>
          <a:xfrm flipH="1">
            <a:off x="3166555" y="3868362"/>
            <a:ext cx="501659" cy="1913053"/>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FD1BF60-AFB0-4F34-8E34-0E273A799E7A}"/>
              </a:ext>
            </a:extLst>
          </p:cNvPr>
          <p:cNvCxnSpPr>
            <a:cxnSpLocks/>
            <a:endCxn id="20" idx="0"/>
          </p:cNvCxnSpPr>
          <p:nvPr/>
        </p:nvCxnSpPr>
        <p:spPr>
          <a:xfrm>
            <a:off x="3821106" y="3903532"/>
            <a:ext cx="1299693" cy="189732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29" name="Gruppe 28">
            <a:extLst>
              <a:ext uri="{FF2B5EF4-FFF2-40B4-BE49-F238E27FC236}">
                <a16:creationId xmlns:a16="http://schemas.microsoft.com/office/drawing/2014/main" id="{7897CD51-3C51-4818-879A-100652461902}"/>
              </a:ext>
            </a:extLst>
          </p:cNvPr>
          <p:cNvGrpSpPr/>
          <p:nvPr/>
        </p:nvGrpSpPr>
        <p:grpSpPr>
          <a:xfrm>
            <a:off x="335903" y="2156595"/>
            <a:ext cx="1713296" cy="779521"/>
            <a:chOff x="5007604" y="3035691"/>
            <a:chExt cx="1713296" cy="779521"/>
          </a:xfrm>
          <a:solidFill>
            <a:schemeClr val="bg1"/>
          </a:solidFill>
        </p:grpSpPr>
        <p:sp>
          <p:nvSpPr>
            <p:cNvPr id="30" name="Ellipse 29">
              <a:extLst>
                <a:ext uri="{FF2B5EF4-FFF2-40B4-BE49-F238E27FC236}">
                  <a16:creationId xmlns:a16="http://schemas.microsoft.com/office/drawing/2014/main" id="{B6746B9D-761D-4257-A265-A2858D3D1B07}"/>
                </a:ext>
              </a:extLst>
            </p:cNvPr>
            <p:cNvSpPr/>
            <p:nvPr/>
          </p:nvSpPr>
          <p:spPr>
            <a:xfrm>
              <a:off x="5007604" y="3035691"/>
              <a:ext cx="1713296" cy="779521"/>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1" name="Rektangel 30">
              <a:extLst>
                <a:ext uri="{FF2B5EF4-FFF2-40B4-BE49-F238E27FC236}">
                  <a16:creationId xmlns:a16="http://schemas.microsoft.com/office/drawing/2014/main" id="{D42740DC-0796-42BB-995F-E298623845A7}"/>
                </a:ext>
              </a:extLst>
            </p:cNvPr>
            <p:cNvSpPr/>
            <p:nvPr/>
          </p:nvSpPr>
          <p:spPr>
            <a:xfrm>
              <a:off x="5085429" y="3173280"/>
              <a:ext cx="1572354" cy="523220"/>
            </a:xfrm>
            <a:prstGeom prst="rect">
              <a:avLst/>
            </a:prstGeom>
            <a:noFill/>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Starup-Tofterup</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Erhvervsklub</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32" name="Gruppe 31">
            <a:extLst>
              <a:ext uri="{FF2B5EF4-FFF2-40B4-BE49-F238E27FC236}">
                <a16:creationId xmlns:a16="http://schemas.microsoft.com/office/drawing/2014/main" id="{8716D774-4CD6-4F1C-9D26-8AF15388930F}"/>
              </a:ext>
            </a:extLst>
          </p:cNvPr>
          <p:cNvGrpSpPr/>
          <p:nvPr/>
        </p:nvGrpSpPr>
        <p:grpSpPr>
          <a:xfrm>
            <a:off x="241009" y="3067659"/>
            <a:ext cx="1903085" cy="779521"/>
            <a:chOff x="6614451" y="1418669"/>
            <a:chExt cx="1903085" cy="779521"/>
          </a:xfrm>
        </p:grpSpPr>
        <p:sp>
          <p:nvSpPr>
            <p:cNvPr id="33" name="Ellipse 32">
              <a:extLst>
                <a:ext uri="{FF2B5EF4-FFF2-40B4-BE49-F238E27FC236}">
                  <a16:creationId xmlns:a16="http://schemas.microsoft.com/office/drawing/2014/main" id="{49640E34-7B7D-46E0-8988-FF19D85929D7}"/>
                </a:ext>
              </a:extLst>
            </p:cNvPr>
            <p:cNvSpPr/>
            <p:nvPr/>
          </p:nvSpPr>
          <p:spPr>
            <a:xfrm>
              <a:off x="6689308" y="1418669"/>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4" name="Rektangel 33">
              <a:extLst>
                <a:ext uri="{FF2B5EF4-FFF2-40B4-BE49-F238E27FC236}">
                  <a16:creationId xmlns:a16="http://schemas.microsoft.com/office/drawing/2014/main" id="{70531D24-DF58-46FE-B51D-4D28A90EE236}"/>
                </a:ext>
              </a:extLst>
            </p:cNvPr>
            <p:cNvSpPr/>
            <p:nvPr/>
          </p:nvSpPr>
          <p:spPr>
            <a:xfrm>
              <a:off x="6614451" y="1635292"/>
              <a:ext cx="1903085" cy="369332"/>
            </a:xfrm>
            <a:prstGeom prst="rect">
              <a:avLst/>
            </a:prstGeom>
            <a:noFill/>
          </p:spPr>
          <p:txBody>
            <a:bodyPr wrap="none">
              <a:spAutoFit/>
            </a:bodyPr>
            <a:lstStyle/>
            <a:p>
              <a:r>
                <a:rPr lang="da-DK" b="1" dirty="0">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Nordenskov</a:t>
              </a:r>
            </a:p>
          </p:txBody>
        </p:sp>
      </p:grpSp>
      <p:grpSp>
        <p:nvGrpSpPr>
          <p:cNvPr id="35" name="Gruppe 34">
            <a:extLst>
              <a:ext uri="{FF2B5EF4-FFF2-40B4-BE49-F238E27FC236}">
                <a16:creationId xmlns:a16="http://schemas.microsoft.com/office/drawing/2014/main" id="{53A70E4D-0D8B-4510-84D6-D324E84F2652}"/>
              </a:ext>
            </a:extLst>
          </p:cNvPr>
          <p:cNvGrpSpPr/>
          <p:nvPr/>
        </p:nvGrpSpPr>
        <p:grpSpPr>
          <a:xfrm>
            <a:off x="335903" y="1245531"/>
            <a:ext cx="1713296" cy="779521"/>
            <a:chOff x="5007604" y="3035691"/>
            <a:chExt cx="1713296" cy="779521"/>
          </a:xfrm>
        </p:grpSpPr>
        <p:sp>
          <p:nvSpPr>
            <p:cNvPr id="36" name="Ellipse 35">
              <a:extLst>
                <a:ext uri="{FF2B5EF4-FFF2-40B4-BE49-F238E27FC236}">
                  <a16:creationId xmlns:a16="http://schemas.microsoft.com/office/drawing/2014/main" id="{C5D3A8E3-A98D-48CE-A30B-04F9ED785FEF}"/>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7" name="Rektangel 36">
              <a:extLst>
                <a:ext uri="{FF2B5EF4-FFF2-40B4-BE49-F238E27FC236}">
                  <a16:creationId xmlns:a16="http://schemas.microsoft.com/office/drawing/2014/main" id="{3FE18B6C-26E8-412D-ABBD-96B77F3F4E41}"/>
                </a:ext>
              </a:extLst>
            </p:cNvPr>
            <p:cNvSpPr/>
            <p:nvPr/>
          </p:nvSpPr>
          <p:spPr>
            <a:xfrm>
              <a:off x="5037883" y="3115530"/>
              <a:ext cx="1667444" cy="523220"/>
            </a:xfrm>
            <a:prstGeom prst="rect">
              <a:avLst/>
            </a:prstGeom>
          </p:spPr>
          <p:txBody>
            <a:bodyPr wrap="none">
              <a:spAutoFit/>
            </a:bodyPr>
            <a:lstStyle/>
            <a:p>
              <a:pPr algn="ctr"/>
              <a:r>
                <a:rPr lang="da-DK" sz="1400" b="1" dirty="0">
                  <a:solidFill>
                    <a:srgbClr val="F26A36"/>
                  </a:solidFill>
                  <a:latin typeface="Arial" panose="020B0604020202020204" pitchFamily="34" charset="0"/>
                  <a:ea typeface="Meiryo UI" panose="020B0604030504040204" pitchFamily="34" charset="-128"/>
                  <a:cs typeface="Arial" panose="020B0604020202020204" pitchFamily="34" charset="0"/>
                </a:rPr>
                <a:t>Agerbæk</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Erhvervsforening</a:t>
              </a:r>
            </a:p>
          </p:txBody>
        </p:sp>
      </p:grpSp>
      <p:grpSp>
        <p:nvGrpSpPr>
          <p:cNvPr id="38" name="Gruppe 37">
            <a:extLst>
              <a:ext uri="{FF2B5EF4-FFF2-40B4-BE49-F238E27FC236}">
                <a16:creationId xmlns:a16="http://schemas.microsoft.com/office/drawing/2014/main" id="{A71030F6-02CA-4EAE-B52D-372D1E427B40}"/>
              </a:ext>
            </a:extLst>
          </p:cNvPr>
          <p:cNvGrpSpPr/>
          <p:nvPr/>
        </p:nvGrpSpPr>
        <p:grpSpPr>
          <a:xfrm>
            <a:off x="335903" y="3978723"/>
            <a:ext cx="1713296" cy="779521"/>
            <a:chOff x="5007604" y="3035691"/>
            <a:chExt cx="1713296" cy="779521"/>
          </a:xfrm>
        </p:grpSpPr>
        <p:sp>
          <p:nvSpPr>
            <p:cNvPr id="39" name="Ellipse 38">
              <a:extLst>
                <a:ext uri="{FF2B5EF4-FFF2-40B4-BE49-F238E27FC236}">
                  <a16:creationId xmlns:a16="http://schemas.microsoft.com/office/drawing/2014/main" id="{B5337318-49D2-4537-BD1D-CAEC2F29DF7B}"/>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0" name="Rektangel 39">
              <a:extLst>
                <a:ext uri="{FF2B5EF4-FFF2-40B4-BE49-F238E27FC236}">
                  <a16:creationId xmlns:a16="http://schemas.microsoft.com/office/drawing/2014/main" id="{6E970D2F-0F24-4CE9-AEC3-FE241280FD40}"/>
                </a:ext>
              </a:extLst>
            </p:cNvPr>
            <p:cNvSpPr/>
            <p:nvPr/>
          </p:nvSpPr>
          <p:spPr>
            <a:xfrm>
              <a:off x="5057921" y="3144405"/>
              <a:ext cx="1627369"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Næsbjerg-Roust</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cxnSp>
        <p:nvCxnSpPr>
          <p:cNvPr id="41" name="Lige forbindelse 40">
            <a:extLst>
              <a:ext uri="{FF2B5EF4-FFF2-40B4-BE49-F238E27FC236}">
                <a16:creationId xmlns:a16="http://schemas.microsoft.com/office/drawing/2014/main" id="{32DF59A1-6707-4659-877F-5CDB7644D84C}"/>
              </a:ext>
            </a:extLst>
          </p:cNvPr>
          <p:cNvCxnSpPr>
            <a:cxnSpLocks/>
            <a:endCxn id="36" idx="6"/>
          </p:cNvCxnSpPr>
          <p:nvPr/>
        </p:nvCxnSpPr>
        <p:spPr>
          <a:xfrm flipH="1" flipV="1">
            <a:off x="2049199" y="1635292"/>
            <a:ext cx="1619015" cy="157649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42" name="Gruppe 41">
            <a:extLst>
              <a:ext uri="{FF2B5EF4-FFF2-40B4-BE49-F238E27FC236}">
                <a16:creationId xmlns:a16="http://schemas.microsoft.com/office/drawing/2014/main" id="{8ABA11C5-87DA-4E01-B0D8-696A65D98D3A}"/>
              </a:ext>
            </a:extLst>
          </p:cNvPr>
          <p:cNvGrpSpPr/>
          <p:nvPr/>
        </p:nvGrpSpPr>
        <p:grpSpPr>
          <a:xfrm>
            <a:off x="335903" y="4889787"/>
            <a:ext cx="1713296" cy="779521"/>
            <a:chOff x="5007604" y="3035691"/>
            <a:chExt cx="1713296" cy="779521"/>
          </a:xfrm>
        </p:grpSpPr>
        <p:sp>
          <p:nvSpPr>
            <p:cNvPr id="46" name="Ellipse 45">
              <a:extLst>
                <a:ext uri="{FF2B5EF4-FFF2-40B4-BE49-F238E27FC236}">
                  <a16:creationId xmlns:a16="http://schemas.microsoft.com/office/drawing/2014/main" id="{E41EBEA3-7F13-4CBB-A6EF-2F4CB5F71C07}"/>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7" name="Rektangel 46">
              <a:extLst>
                <a:ext uri="{FF2B5EF4-FFF2-40B4-BE49-F238E27FC236}">
                  <a16:creationId xmlns:a16="http://schemas.microsoft.com/office/drawing/2014/main" id="{AEE3A033-4D9A-4A7A-835C-F48CC5013318}"/>
                </a:ext>
              </a:extLst>
            </p:cNvPr>
            <p:cNvSpPr/>
            <p:nvPr/>
          </p:nvSpPr>
          <p:spPr>
            <a:xfrm>
              <a:off x="5165321" y="3144405"/>
              <a:ext cx="1412566"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Årre-Hjortkær</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48" name="Gruppe 47">
            <a:extLst>
              <a:ext uri="{FF2B5EF4-FFF2-40B4-BE49-F238E27FC236}">
                <a16:creationId xmlns:a16="http://schemas.microsoft.com/office/drawing/2014/main" id="{65242E73-41A5-4FB9-A0BB-B8B4CDE00A3A}"/>
              </a:ext>
            </a:extLst>
          </p:cNvPr>
          <p:cNvGrpSpPr/>
          <p:nvPr/>
        </p:nvGrpSpPr>
        <p:grpSpPr>
          <a:xfrm>
            <a:off x="324493" y="5800852"/>
            <a:ext cx="1736117" cy="779521"/>
            <a:chOff x="5003548" y="3035691"/>
            <a:chExt cx="1736117" cy="779521"/>
          </a:xfrm>
        </p:grpSpPr>
        <p:sp>
          <p:nvSpPr>
            <p:cNvPr id="49" name="Ellipse 48">
              <a:extLst>
                <a:ext uri="{FF2B5EF4-FFF2-40B4-BE49-F238E27FC236}">
                  <a16:creationId xmlns:a16="http://schemas.microsoft.com/office/drawing/2014/main" id="{44BC655A-40C8-4E03-8E31-D9A7C7D687A0}"/>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50" name="Rektangel 49">
              <a:extLst>
                <a:ext uri="{FF2B5EF4-FFF2-40B4-BE49-F238E27FC236}">
                  <a16:creationId xmlns:a16="http://schemas.microsoft.com/office/drawing/2014/main" id="{3201390E-F898-42BF-9724-CEBD8CE16590}"/>
                </a:ext>
              </a:extLst>
            </p:cNvPr>
            <p:cNvSpPr/>
            <p:nvPr/>
          </p:nvSpPr>
          <p:spPr>
            <a:xfrm>
              <a:off x="5003548" y="3144405"/>
              <a:ext cx="1736117"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Fåborg-Vrenderup</a:t>
              </a:r>
              <a:endPar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endParaRP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cxnSp>
        <p:nvCxnSpPr>
          <p:cNvPr id="51" name="Lige forbindelse 50">
            <a:extLst>
              <a:ext uri="{FF2B5EF4-FFF2-40B4-BE49-F238E27FC236}">
                <a16:creationId xmlns:a16="http://schemas.microsoft.com/office/drawing/2014/main" id="{44EE68DB-D784-4D95-A696-D53D5AA99485}"/>
              </a:ext>
            </a:extLst>
          </p:cNvPr>
          <p:cNvCxnSpPr>
            <a:cxnSpLocks/>
            <a:endCxn id="30" idx="6"/>
          </p:cNvCxnSpPr>
          <p:nvPr/>
        </p:nvCxnSpPr>
        <p:spPr>
          <a:xfrm flipH="1" flipV="1">
            <a:off x="2049199" y="2546356"/>
            <a:ext cx="1526263" cy="75235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606CD118-F6A7-4520-B54C-E4D37F5519EC}"/>
              </a:ext>
            </a:extLst>
          </p:cNvPr>
          <p:cNvCxnSpPr>
            <a:cxnSpLocks/>
          </p:cNvCxnSpPr>
          <p:nvPr/>
        </p:nvCxnSpPr>
        <p:spPr>
          <a:xfrm flipH="1">
            <a:off x="2013590" y="3399042"/>
            <a:ext cx="1470819" cy="87162"/>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448CB0AD-ADA3-4240-9255-7B8B2EBF8966}"/>
              </a:ext>
            </a:extLst>
          </p:cNvPr>
          <p:cNvCxnSpPr>
            <a:cxnSpLocks/>
            <a:endCxn id="39" idx="6"/>
          </p:cNvCxnSpPr>
          <p:nvPr/>
        </p:nvCxnSpPr>
        <p:spPr>
          <a:xfrm flipH="1">
            <a:off x="2049199" y="3540076"/>
            <a:ext cx="1340315" cy="82840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1B4E01D3-762C-4268-A833-D5DDDC7DCD57}"/>
              </a:ext>
            </a:extLst>
          </p:cNvPr>
          <p:cNvCxnSpPr>
            <a:cxnSpLocks/>
            <a:endCxn id="46" idx="6"/>
          </p:cNvCxnSpPr>
          <p:nvPr/>
        </p:nvCxnSpPr>
        <p:spPr>
          <a:xfrm flipH="1">
            <a:off x="2049199" y="3670788"/>
            <a:ext cx="1435210" cy="160876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9FD69C5F-4AC2-46C6-BCB4-A4B5FA6D1F0F}"/>
              </a:ext>
            </a:extLst>
          </p:cNvPr>
          <p:cNvCxnSpPr>
            <a:cxnSpLocks/>
            <a:endCxn id="49" idx="6"/>
          </p:cNvCxnSpPr>
          <p:nvPr/>
        </p:nvCxnSpPr>
        <p:spPr>
          <a:xfrm flipH="1">
            <a:off x="2041845" y="3784326"/>
            <a:ext cx="1533617" cy="240628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36641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4"/>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grpSp>
        <p:nvGrpSpPr>
          <p:cNvPr id="13" name="Gruppe 12">
            <a:extLst>
              <a:ext uri="{FF2B5EF4-FFF2-40B4-BE49-F238E27FC236}">
                <a16:creationId xmlns:a16="http://schemas.microsoft.com/office/drawing/2014/main" id="{4FEB71F5-933D-4B41-B840-07A3A74810F6}"/>
              </a:ext>
            </a:extLst>
          </p:cNvPr>
          <p:cNvGrpSpPr/>
          <p:nvPr/>
        </p:nvGrpSpPr>
        <p:grpSpPr>
          <a:xfrm>
            <a:off x="5766382" y="4489899"/>
            <a:ext cx="2464876" cy="796196"/>
            <a:chOff x="6123195" y="4326806"/>
            <a:chExt cx="2464876" cy="796196"/>
          </a:xfrm>
        </p:grpSpPr>
        <p:sp>
          <p:nvSpPr>
            <p:cNvPr id="14" name="Ellipse 13">
              <a:extLst>
                <a:ext uri="{FF2B5EF4-FFF2-40B4-BE49-F238E27FC236}">
                  <a16:creationId xmlns:a16="http://schemas.microsoft.com/office/drawing/2014/main" id="{45DA764B-00B4-42B8-B59F-EF96B861C438}"/>
                </a:ext>
              </a:extLst>
            </p:cNvPr>
            <p:cNvSpPr/>
            <p:nvPr/>
          </p:nvSpPr>
          <p:spPr>
            <a:xfrm>
              <a:off x="6123195" y="4326806"/>
              <a:ext cx="2464876" cy="796196"/>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15" name="Rektangel 14">
              <a:extLst>
                <a:ext uri="{FF2B5EF4-FFF2-40B4-BE49-F238E27FC236}">
                  <a16:creationId xmlns:a16="http://schemas.microsoft.com/office/drawing/2014/main" id="{4FE328D8-1060-4DCF-A104-C264CD6470C4}"/>
                </a:ext>
              </a:extLst>
            </p:cNvPr>
            <p:cNvSpPr/>
            <p:nvPr/>
          </p:nvSpPr>
          <p:spPr>
            <a:xfrm>
              <a:off x="6263025" y="4461647"/>
              <a:ext cx="2185215" cy="646331"/>
            </a:xfrm>
            <a:prstGeom prst="rect">
              <a:avLst/>
            </a:prstGeom>
          </p:spPr>
          <p:txBody>
            <a:bodyPr wrap="none">
              <a:spAutoFit/>
            </a:bodyPr>
            <a:lstStyle/>
            <a:p>
              <a:pPr algn="ctr"/>
              <a:r>
                <a:rPr lang="da-DK"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Erhvervsudvikling</a:t>
              </a:r>
            </a:p>
            <a:p>
              <a:pPr algn="ct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HELLE</a:t>
              </a:r>
              <a:r>
                <a:rPr lang="da-DK"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p:txBody>
        </p:sp>
      </p:grpSp>
      <p:grpSp>
        <p:nvGrpSpPr>
          <p:cNvPr id="16" name="Gruppe 15">
            <a:extLst>
              <a:ext uri="{FF2B5EF4-FFF2-40B4-BE49-F238E27FC236}">
                <a16:creationId xmlns:a16="http://schemas.microsoft.com/office/drawing/2014/main" id="{7001E580-F42F-4704-A950-A8BE57BF0555}"/>
              </a:ext>
            </a:extLst>
          </p:cNvPr>
          <p:cNvGrpSpPr/>
          <p:nvPr/>
        </p:nvGrpSpPr>
        <p:grpSpPr>
          <a:xfrm>
            <a:off x="2309907" y="5781415"/>
            <a:ext cx="1713296" cy="779521"/>
            <a:chOff x="2391259" y="4935320"/>
            <a:chExt cx="1713296" cy="779521"/>
          </a:xfrm>
        </p:grpSpPr>
        <p:sp>
          <p:nvSpPr>
            <p:cNvPr id="17" name="Ellipse 16">
              <a:extLst>
                <a:ext uri="{FF2B5EF4-FFF2-40B4-BE49-F238E27FC236}">
                  <a16:creationId xmlns:a16="http://schemas.microsoft.com/office/drawing/2014/main" id="{5457BFDC-21A1-442D-AE81-1EEEEAA0DB97}"/>
                </a:ext>
              </a:extLst>
            </p:cNvPr>
            <p:cNvSpPr/>
            <p:nvPr/>
          </p:nvSpPr>
          <p:spPr>
            <a:xfrm>
              <a:off x="2391259" y="4935320"/>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18" name="Billede 17">
              <a:extLst>
                <a:ext uri="{FF2B5EF4-FFF2-40B4-BE49-F238E27FC236}">
                  <a16:creationId xmlns:a16="http://schemas.microsoft.com/office/drawing/2014/main" id="{15D93D5B-F10C-4B1B-AE1D-D0A78B7B83D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0642" y="4974268"/>
              <a:ext cx="695040" cy="695040"/>
            </a:xfrm>
            <a:prstGeom prst="rect">
              <a:avLst/>
            </a:prstGeom>
          </p:spPr>
        </p:pic>
      </p:grpSp>
      <p:grpSp>
        <p:nvGrpSpPr>
          <p:cNvPr id="19" name="Gruppe 18">
            <a:extLst>
              <a:ext uri="{FF2B5EF4-FFF2-40B4-BE49-F238E27FC236}">
                <a16:creationId xmlns:a16="http://schemas.microsoft.com/office/drawing/2014/main" id="{A98B6DB8-CC65-4EE0-9B0C-E784578033EA}"/>
              </a:ext>
            </a:extLst>
          </p:cNvPr>
          <p:cNvGrpSpPr/>
          <p:nvPr/>
        </p:nvGrpSpPr>
        <p:grpSpPr>
          <a:xfrm>
            <a:off x="4264151" y="5800852"/>
            <a:ext cx="1713296" cy="779521"/>
            <a:chOff x="4264151" y="5820363"/>
            <a:chExt cx="1713296" cy="779521"/>
          </a:xfrm>
        </p:grpSpPr>
        <p:sp>
          <p:nvSpPr>
            <p:cNvPr id="20" name="Ellipse 19">
              <a:extLst>
                <a:ext uri="{FF2B5EF4-FFF2-40B4-BE49-F238E27FC236}">
                  <a16:creationId xmlns:a16="http://schemas.microsoft.com/office/drawing/2014/main" id="{DB4C97B8-C1BE-4D00-B0B2-C835C8361690}"/>
                </a:ext>
              </a:extLst>
            </p:cNvPr>
            <p:cNvSpPr/>
            <p:nvPr/>
          </p:nvSpPr>
          <p:spPr>
            <a:xfrm>
              <a:off x="4264151" y="5820363"/>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1" name="Billede 20">
              <a:extLst>
                <a:ext uri="{FF2B5EF4-FFF2-40B4-BE49-F238E27FC236}">
                  <a16:creationId xmlns:a16="http://schemas.microsoft.com/office/drawing/2014/main" id="{7526429C-1072-40C7-BBEF-12EF6F5839D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9087" y="5860874"/>
              <a:ext cx="695039" cy="695039"/>
            </a:xfrm>
            <a:prstGeom prst="rect">
              <a:avLst/>
            </a:prstGeom>
          </p:spPr>
        </p:pic>
      </p:grpSp>
      <p:cxnSp>
        <p:nvCxnSpPr>
          <p:cNvPr id="22" name="Lige forbindelse 21">
            <a:extLst>
              <a:ext uri="{FF2B5EF4-FFF2-40B4-BE49-F238E27FC236}">
                <a16:creationId xmlns:a16="http://schemas.microsoft.com/office/drawing/2014/main" id="{02119224-6CF0-4E97-A686-22223039FD5C}"/>
              </a:ext>
            </a:extLst>
          </p:cNvPr>
          <p:cNvCxnSpPr>
            <a:cxnSpLocks/>
            <a:endCxn id="17" idx="0"/>
          </p:cNvCxnSpPr>
          <p:nvPr/>
        </p:nvCxnSpPr>
        <p:spPr>
          <a:xfrm flipH="1">
            <a:off x="3166555" y="3868362"/>
            <a:ext cx="501659" cy="1913053"/>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FD1BF60-AFB0-4F34-8E34-0E273A799E7A}"/>
              </a:ext>
            </a:extLst>
          </p:cNvPr>
          <p:cNvCxnSpPr>
            <a:cxnSpLocks/>
            <a:endCxn id="20" idx="0"/>
          </p:cNvCxnSpPr>
          <p:nvPr/>
        </p:nvCxnSpPr>
        <p:spPr>
          <a:xfrm>
            <a:off x="3821106" y="3903532"/>
            <a:ext cx="1299693" cy="189732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29" name="Gruppe 28">
            <a:extLst>
              <a:ext uri="{FF2B5EF4-FFF2-40B4-BE49-F238E27FC236}">
                <a16:creationId xmlns:a16="http://schemas.microsoft.com/office/drawing/2014/main" id="{7897CD51-3C51-4818-879A-100652461902}"/>
              </a:ext>
            </a:extLst>
          </p:cNvPr>
          <p:cNvGrpSpPr/>
          <p:nvPr/>
        </p:nvGrpSpPr>
        <p:grpSpPr>
          <a:xfrm>
            <a:off x="335903" y="2156595"/>
            <a:ext cx="1713296" cy="779521"/>
            <a:chOff x="5007604" y="3035691"/>
            <a:chExt cx="1713296" cy="779521"/>
          </a:xfrm>
          <a:solidFill>
            <a:schemeClr val="bg1"/>
          </a:solidFill>
        </p:grpSpPr>
        <p:sp>
          <p:nvSpPr>
            <p:cNvPr id="30" name="Ellipse 29">
              <a:extLst>
                <a:ext uri="{FF2B5EF4-FFF2-40B4-BE49-F238E27FC236}">
                  <a16:creationId xmlns:a16="http://schemas.microsoft.com/office/drawing/2014/main" id="{B6746B9D-761D-4257-A265-A2858D3D1B07}"/>
                </a:ext>
              </a:extLst>
            </p:cNvPr>
            <p:cNvSpPr/>
            <p:nvPr/>
          </p:nvSpPr>
          <p:spPr>
            <a:xfrm>
              <a:off x="5007604" y="3035691"/>
              <a:ext cx="1713296" cy="779521"/>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1" name="Rektangel 30">
              <a:extLst>
                <a:ext uri="{FF2B5EF4-FFF2-40B4-BE49-F238E27FC236}">
                  <a16:creationId xmlns:a16="http://schemas.microsoft.com/office/drawing/2014/main" id="{D42740DC-0796-42BB-995F-E298623845A7}"/>
                </a:ext>
              </a:extLst>
            </p:cNvPr>
            <p:cNvSpPr/>
            <p:nvPr/>
          </p:nvSpPr>
          <p:spPr>
            <a:xfrm>
              <a:off x="5085429" y="3173280"/>
              <a:ext cx="1572354" cy="523220"/>
            </a:xfrm>
            <a:prstGeom prst="rect">
              <a:avLst/>
            </a:prstGeom>
            <a:noFill/>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Starup-Tofterup</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Erhvervsklub</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32" name="Gruppe 31">
            <a:extLst>
              <a:ext uri="{FF2B5EF4-FFF2-40B4-BE49-F238E27FC236}">
                <a16:creationId xmlns:a16="http://schemas.microsoft.com/office/drawing/2014/main" id="{8716D774-4CD6-4F1C-9D26-8AF15388930F}"/>
              </a:ext>
            </a:extLst>
          </p:cNvPr>
          <p:cNvGrpSpPr/>
          <p:nvPr/>
        </p:nvGrpSpPr>
        <p:grpSpPr>
          <a:xfrm>
            <a:off x="241009" y="3067659"/>
            <a:ext cx="1903085" cy="779521"/>
            <a:chOff x="6614451" y="1418669"/>
            <a:chExt cx="1903085" cy="779521"/>
          </a:xfrm>
        </p:grpSpPr>
        <p:sp>
          <p:nvSpPr>
            <p:cNvPr id="33" name="Ellipse 32">
              <a:extLst>
                <a:ext uri="{FF2B5EF4-FFF2-40B4-BE49-F238E27FC236}">
                  <a16:creationId xmlns:a16="http://schemas.microsoft.com/office/drawing/2014/main" id="{49640E34-7B7D-46E0-8988-FF19D85929D7}"/>
                </a:ext>
              </a:extLst>
            </p:cNvPr>
            <p:cNvSpPr/>
            <p:nvPr/>
          </p:nvSpPr>
          <p:spPr>
            <a:xfrm>
              <a:off x="6689308" y="1418669"/>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4" name="Rektangel 33">
              <a:extLst>
                <a:ext uri="{FF2B5EF4-FFF2-40B4-BE49-F238E27FC236}">
                  <a16:creationId xmlns:a16="http://schemas.microsoft.com/office/drawing/2014/main" id="{70531D24-DF58-46FE-B51D-4D28A90EE236}"/>
                </a:ext>
              </a:extLst>
            </p:cNvPr>
            <p:cNvSpPr/>
            <p:nvPr/>
          </p:nvSpPr>
          <p:spPr>
            <a:xfrm>
              <a:off x="6614451" y="1635292"/>
              <a:ext cx="1903085" cy="369332"/>
            </a:xfrm>
            <a:prstGeom prst="rect">
              <a:avLst/>
            </a:prstGeom>
            <a:noFill/>
          </p:spPr>
          <p:txBody>
            <a:bodyPr wrap="none">
              <a:spAutoFit/>
            </a:bodyPr>
            <a:lstStyle/>
            <a:p>
              <a:r>
                <a:rPr lang="da-DK" b="1" dirty="0">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Nordenskov</a:t>
              </a:r>
            </a:p>
          </p:txBody>
        </p:sp>
      </p:grpSp>
      <p:grpSp>
        <p:nvGrpSpPr>
          <p:cNvPr id="35" name="Gruppe 34">
            <a:extLst>
              <a:ext uri="{FF2B5EF4-FFF2-40B4-BE49-F238E27FC236}">
                <a16:creationId xmlns:a16="http://schemas.microsoft.com/office/drawing/2014/main" id="{53A70E4D-0D8B-4510-84D6-D324E84F2652}"/>
              </a:ext>
            </a:extLst>
          </p:cNvPr>
          <p:cNvGrpSpPr/>
          <p:nvPr/>
        </p:nvGrpSpPr>
        <p:grpSpPr>
          <a:xfrm>
            <a:off x="335903" y="1245531"/>
            <a:ext cx="1713296" cy="779521"/>
            <a:chOff x="5007604" y="3035691"/>
            <a:chExt cx="1713296" cy="779521"/>
          </a:xfrm>
        </p:grpSpPr>
        <p:sp>
          <p:nvSpPr>
            <p:cNvPr id="36" name="Ellipse 35">
              <a:extLst>
                <a:ext uri="{FF2B5EF4-FFF2-40B4-BE49-F238E27FC236}">
                  <a16:creationId xmlns:a16="http://schemas.microsoft.com/office/drawing/2014/main" id="{C5D3A8E3-A98D-48CE-A30B-04F9ED785FEF}"/>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7" name="Rektangel 36">
              <a:extLst>
                <a:ext uri="{FF2B5EF4-FFF2-40B4-BE49-F238E27FC236}">
                  <a16:creationId xmlns:a16="http://schemas.microsoft.com/office/drawing/2014/main" id="{3FE18B6C-26E8-412D-ABBD-96B77F3F4E41}"/>
                </a:ext>
              </a:extLst>
            </p:cNvPr>
            <p:cNvSpPr/>
            <p:nvPr/>
          </p:nvSpPr>
          <p:spPr>
            <a:xfrm>
              <a:off x="5037883" y="3115530"/>
              <a:ext cx="1667444" cy="523220"/>
            </a:xfrm>
            <a:prstGeom prst="rect">
              <a:avLst/>
            </a:prstGeom>
          </p:spPr>
          <p:txBody>
            <a:bodyPr wrap="none">
              <a:spAutoFit/>
            </a:bodyPr>
            <a:lstStyle/>
            <a:p>
              <a:pPr algn="ctr"/>
              <a:r>
                <a:rPr lang="da-DK" sz="1400" b="1" dirty="0">
                  <a:solidFill>
                    <a:srgbClr val="F26A36"/>
                  </a:solidFill>
                  <a:latin typeface="Arial" panose="020B0604020202020204" pitchFamily="34" charset="0"/>
                  <a:ea typeface="Meiryo UI" panose="020B0604030504040204" pitchFamily="34" charset="-128"/>
                  <a:cs typeface="Arial" panose="020B0604020202020204" pitchFamily="34" charset="0"/>
                </a:rPr>
                <a:t>Agerbæk</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Erhvervsforening</a:t>
              </a:r>
            </a:p>
          </p:txBody>
        </p:sp>
      </p:grpSp>
      <p:grpSp>
        <p:nvGrpSpPr>
          <p:cNvPr id="38" name="Gruppe 37">
            <a:extLst>
              <a:ext uri="{FF2B5EF4-FFF2-40B4-BE49-F238E27FC236}">
                <a16:creationId xmlns:a16="http://schemas.microsoft.com/office/drawing/2014/main" id="{A71030F6-02CA-4EAE-B52D-372D1E427B40}"/>
              </a:ext>
            </a:extLst>
          </p:cNvPr>
          <p:cNvGrpSpPr/>
          <p:nvPr/>
        </p:nvGrpSpPr>
        <p:grpSpPr>
          <a:xfrm>
            <a:off x="335903" y="3978723"/>
            <a:ext cx="1713296" cy="779521"/>
            <a:chOff x="5007604" y="3035691"/>
            <a:chExt cx="1713296" cy="779521"/>
          </a:xfrm>
        </p:grpSpPr>
        <p:sp>
          <p:nvSpPr>
            <p:cNvPr id="39" name="Ellipse 38">
              <a:extLst>
                <a:ext uri="{FF2B5EF4-FFF2-40B4-BE49-F238E27FC236}">
                  <a16:creationId xmlns:a16="http://schemas.microsoft.com/office/drawing/2014/main" id="{B5337318-49D2-4537-BD1D-CAEC2F29DF7B}"/>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0" name="Rektangel 39">
              <a:extLst>
                <a:ext uri="{FF2B5EF4-FFF2-40B4-BE49-F238E27FC236}">
                  <a16:creationId xmlns:a16="http://schemas.microsoft.com/office/drawing/2014/main" id="{6E970D2F-0F24-4CE9-AEC3-FE241280FD40}"/>
                </a:ext>
              </a:extLst>
            </p:cNvPr>
            <p:cNvSpPr/>
            <p:nvPr/>
          </p:nvSpPr>
          <p:spPr>
            <a:xfrm>
              <a:off x="5057921" y="3144405"/>
              <a:ext cx="1627369"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Næsbjerg-Roust</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cxnSp>
        <p:nvCxnSpPr>
          <p:cNvPr id="41" name="Lige forbindelse 40">
            <a:extLst>
              <a:ext uri="{FF2B5EF4-FFF2-40B4-BE49-F238E27FC236}">
                <a16:creationId xmlns:a16="http://schemas.microsoft.com/office/drawing/2014/main" id="{32DF59A1-6707-4659-877F-5CDB7644D84C}"/>
              </a:ext>
            </a:extLst>
          </p:cNvPr>
          <p:cNvCxnSpPr>
            <a:cxnSpLocks/>
            <a:endCxn id="36" idx="6"/>
          </p:cNvCxnSpPr>
          <p:nvPr/>
        </p:nvCxnSpPr>
        <p:spPr>
          <a:xfrm flipH="1" flipV="1">
            <a:off x="2049199" y="1635292"/>
            <a:ext cx="1619015" cy="157649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42" name="Gruppe 41">
            <a:extLst>
              <a:ext uri="{FF2B5EF4-FFF2-40B4-BE49-F238E27FC236}">
                <a16:creationId xmlns:a16="http://schemas.microsoft.com/office/drawing/2014/main" id="{8ABA11C5-87DA-4E01-B0D8-696A65D98D3A}"/>
              </a:ext>
            </a:extLst>
          </p:cNvPr>
          <p:cNvGrpSpPr/>
          <p:nvPr/>
        </p:nvGrpSpPr>
        <p:grpSpPr>
          <a:xfrm>
            <a:off x="335903" y="4889787"/>
            <a:ext cx="1713296" cy="779521"/>
            <a:chOff x="5007604" y="3035691"/>
            <a:chExt cx="1713296" cy="779521"/>
          </a:xfrm>
        </p:grpSpPr>
        <p:sp>
          <p:nvSpPr>
            <p:cNvPr id="46" name="Ellipse 45">
              <a:extLst>
                <a:ext uri="{FF2B5EF4-FFF2-40B4-BE49-F238E27FC236}">
                  <a16:creationId xmlns:a16="http://schemas.microsoft.com/office/drawing/2014/main" id="{E41EBEA3-7F13-4CBB-A6EF-2F4CB5F71C07}"/>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7" name="Rektangel 46">
              <a:extLst>
                <a:ext uri="{FF2B5EF4-FFF2-40B4-BE49-F238E27FC236}">
                  <a16:creationId xmlns:a16="http://schemas.microsoft.com/office/drawing/2014/main" id="{AEE3A033-4D9A-4A7A-835C-F48CC5013318}"/>
                </a:ext>
              </a:extLst>
            </p:cNvPr>
            <p:cNvSpPr/>
            <p:nvPr/>
          </p:nvSpPr>
          <p:spPr>
            <a:xfrm>
              <a:off x="5165321" y="3144405"/>
              <a:ext cx="1412566"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Årre-Hjortkær</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48" name="Gruppe 47">
            <a:extLst>
              <a:ext uri="{FF2B5EF4-FFF2-40B4-BE49-F238E27FC236}">
                <a16:creationId xmlns:a16="http://schemas.microsoft.com/office/drawing/2014/main" id="{65242E73-41A5-4FB9-A0BB-B8B4CDE00A3A}"/>
              </a:ext>
            </a:extLst>
          </p:cNvPr>
          <p:cNvGrpSpPr/>
          <p:nvPr/>
        </p:nvGrpSpPr>
        <p:grpSpPr>
          <a:xfrm>
            <a:off x="324493" y="5800852"/>
            <a:ext cx="1736117" cy="779521"/>
            <a:chOff x="5003548" y="3035691"/>
            <a:chExt cx="1736117" cy="779521"/>
          </a:xfrm>
        </p:grpSpPr>
        <p:sp>
          <p:nvSpPr>
            <p:cNvPr id="49" name="Ellipse 48">
              <a:extLst>
                <a:ext uri="{FF2B5EF4-FFF2-40B4-BE49-F238E27FC236}">
                  <a16:creationId xmlns:a16="http://schemas.microsoft.com/office/drawing/2014/main" id="{44BC655A-40C8-4E03-8E31-D9A7C7D687A0}"/>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50" name="Rektangel 49">
              <a:extLst>
                <a:ext uri="{FF2B5EF4-FFF2-40B4-BE49-F238E27FC236}">
                  <a16:creationId xmlns:a16="http://schemas.microsoft.com/office/drawing/2014/main" id="{3201390E-F898-42BF-9724-CEBD8CE16590}"/>
                </a:ext>
              </a:extLst>
            </p:cNvPr>
            <p:cNvSpPr/>
            <p:nvPr/>
          </p:nvSpPr>
          <p:spPr>
            <a:xfrm>
              <a:off x="5003548" y="3144405"/>
              <a:ext cx="1736117"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Fåborg-Vrenderup</a:t>
              </a:r>
              <a:endPar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endParaRP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cxnSp>
        <p:nvCxnSpPr>
          <p:cNvPr id="51" name="Lige forbindelse 50">
            <a:extLst>
              <a:ext uri="{FF2B5EF4-FFF2-40B4-BE49-F238E27FC236}">
                <a16:creationId xmlns:a16="http://schemas.microsoft.com/office/drawing/2014/main" id="{44EE68DB-D784-4D95-A696-D53D5AA99485}"/>
              </a:ext>
            </a:extLst>
          </p:cNvPr>
          <p:cNvCxnSpPr>
            <a:cxnSpLocks/>
            <a:endCxn id="30" idx="6"/>
          </p:cNvCxnSpPr>
          <p:nvPr/>
        </p:nvCxnSpPr>
        <p:spPr>
          <a:xfrm flipH="1" flipV="1">
            <a:off x="2049199" y="2546356"/>
            <a:ext cx="1526263" cy="75235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606CD118-F6A7-4520-B54C-E4D37F5519EC}"/>
              </a:ext>
            </a:extLst>
          </p:cNvPr>
          <p:cNvCxnSpPr>
            <a:cxnSpLocks/>
          </p:cNvCxnSpPr>
          <p:nvPr/>
        </p:nvCxnSpPr>
        <p:spPr>
          <a:xfrm flipH="1">
            <a:off x="2013590" y="3399042"/>
            <a:ext cx="1470819" cy="87162"/>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448CB0AD-ADA3-4240-9255-7B8B2EBF8966}"/>
              </a:ext>
            </a:extLst>
          </p:cNvPr>
          <p:cNvCxnSpPr>
            <a:cxnSpLocks/>
            <a:endCxn id="39" idx="6"/>
          </p:cNvCxnSpPr>
          <p:nvPr/>
        </p:nvCxnSpPr>
        <p:spPr>
          <a:xfrm flipH="1">
            <a:off x="2049199" y="3540076"/>
            <a:ext cx="1340315" cy="82840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1B4E01D3-762C-4268-A833-D5DDDC7DCD57}"/>
              </a:ext>
            </a:extLst>
          </p:cNvPr>
          <p:cNvCxnSpPr>
            <a:cxnSpLocks/>
            <a:endCxn id="46" idx="6"/>
          </p:cNvCxnSpPr>
          <p:nvPr/>
        </p:nvCxnSpPr>
        <p:spPr>
          <a:xfrm flipH="1">
            <a:off x="2049199" y="3670788"/>
            <a:ext cx="1435210" cy="160876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9FD69C5F-4AC2-46C6-BCB4-A4B5FA6D1F0F}"/>
              </a:ext>
            </a:extLst>
          </p:cNvPr>
          <p:cNvCxnSpPr>
            <a:cxnSpLocks/>
            <a:endCxn id="49" idx="6"/>
          </p:cNvCxnSpPr>
          <p:nvPr/>
        </p:nvCxnSpPr>
        <p:spPr>
          <a:xfrm flipH="1">
            <a:off x="2041845" y="3784326"/>
            <a:ext cx="1533617" cy="240628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56" name="Gruppe 55">
            <a:extLst>
              <a:ext uri="{FF2B5EF4-FFF2-40B4-BE49-F238E27FC236}">
                <a16:creationId xmlns:a16="http://schemas.microsoft.com/office/drawing/2014/main" id="{6D9ABD47-C162-4501-AA17-11B8EAD51611}"/>
              </a:ext>
            </a:extLst>
          </p:cNvPr>
          <p:cNvGrpSpPr/>
          <p:nvPr/>
        </p:nvGrpSpPr>
        <p:grpSpPr>
          <a:xfrm>
            <a:off x="3146461" y="1325370"/>
            <a:ext cx="2389189" cy="1012202"/>
            <a:chOff x="3432679" y="1405311"/>
            <a:chExt cx="2389189" cy="1012202"/>
          </a:xfrm>
        </p:grpSpPr>
        <p:sp>
          <p:nvSpPr>
            <p:cNvPr id="57" name="Ellipse 56">
              <a:extLst>
                <a:ext uri="{FF2B5EF4-FFF2-40B4-BE49-F238E27FC236}">
                  <a16:creationId xmlns:a16="http://schemas.microsoft.com/office/drawing/2014/main" id="{14C17878-37DA-46B9-BBAA-03C9ED0E1439}"/>
                </a:ext>
              </a:extLst>
            </p:cNvPr>
            <p:cNvSpPr/>
            <p:nvPr/>
          </p:nvSpPr>
          <p:spPr>
            <a:xfrm>
              <a:off x="3432679" y="1405311"/>
              <a:ext cx="2321598" cy="101220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58" name="Picture 12" descr="Billedresultat for provarde">
              <a:extLst>
                <a:ext uri="{FF2B5EF4-FFF2-40B4-BE49-F238E27FC236}">
                  <a16:creationId xmlns:a16="http://schemas.microsoft.com/office/drawing/2014/main" id="{595AF86D-D1BD-4E6D-B1E9-2B930B8C1C5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7537" y="1513419"/>
              <a:ext cx="2314331" cy="813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pe 58">
            <a:extLst>
              <a:ext uri="{FF2B5EF4-FFF2-40B4-BE49-F238E27FC236}">
                <a16:creationId xmlns:a16="http://schemas.microsoft.com/office/drawing/2014/main" id="{154DB9E4-D563-4CEF-93E7-25C1B7AB9A7D}"/>
              </a:ext>
            </a:extLst>
          </p:cNvPr>
          <p:cNvGrpSpPr/>
          <p:nvPr/>
        </p:nvGrpSpPr>
        <p:grpSpPr>
          <a:xfrm>
            <a:off x="6317683" y="1342489"/>
            <a:ext cx="2321598" cy="1012202"/>
            <a:chOff x="3993776" y="1777217"/>
            <a:chExt cx="2321598" cy="1012202"/>
          </a:xfrm>
        </p:grpSpPr>
        <p:sp>
          <p:nvSpPr>
            <p:cNvPr id="60" name="Ellipse 59">
              <a:extLst>
                <a:ext uri="{FF2B5EF4-FFF2-40B4-BE49-F238E27FC236}">
                  <a16:creationId xmlns:a16="http://schemas.microsoft.com/office/drawing/2014/main" id="{160A5E52-A8DC-4FF8-9041-350156C5BF58}"/>
                </a:ext>
              </a:extLst>
            </p:cNvPr>
            <p:cNvSpPr/>
            <p:nvPr/>
          </p:nvSpPr>
          <p:spPr>
            <a:xfrm>
              <a:off x="3993776" y="1777217"/>
              <a:ext cx="2321598" cy="101220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61" name="Billede 60" descr="C:\Users\Bruger\AppData\Local\Microsoft\Windows\INetCache\Content.Word\powertower_HELLE_logo_CMYK.JPG">
              <a:extLst>
                <a:ext uri="{FF2B5EF4-FFF2-40B4-BE49-F238E27FC236}">
                  <a16:creationId xmlns:a16="http://schemas.microsoft.com/office/drawing/2014/main" id="{5FC5668F-8AE9-42F1-831F-D865C63B14D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2761"/>
            <a:stretch/>
          </p:blipFill>
          <p:spPr bwMode="auto">
            <a:xfrm>
              <a:off x="4168882" y="1943797"/>
              <a:ext cx="2014698" cy="444807"/>
            </a:xfrm>
            <a:prstGeom prst="rect">
              <a:avLst/>
            </a:prstGeom>
            <a:noFill/>
            <a:ln>
              <a:noFill/>
            </a:ln>
          </p:spPr>
        </p:pic>
        <p:sp>
          <p:nvSpPr>
            <p:cNvPr id="62" name="Tekstfelt 61">
              <a:extLst>
                <a:ext uri="{FF2B5EF4-FFF2-40B4-BE49-F238E27FC236}">
                  <a16:creationId xmlns:a16="http://schemas.microsoft.com/office/drawing/2014/main" id="{B0CCCFEC-0F79-4F82-9CFC-019C235B37C4}"/>
                </a:ext>
              </a:extLst>
            </p:cNvPr>
            <p:cNvSpPr txBox="1"/>
            <p:nvPr/>
          </p:nvSpPr>
          <p:spPr>
            <a:xfrm>
              <a:off x="5220630" y="2291720"/>
              <a:ext cx="1062086" cy="369332"/>
            </a:xfrm>
            <a:prstGeom prst="rect">
              <a:avLst/>
            </a:prstGeom>
            <a:noFill/>
          </p:spPr>
          <p:txBody>
            <a:bodyPr wrap="square" rtlCol="0">
              <a:spAutoFit/>
            </a:bodyPr>
            <a:lstStyle/>
            <a:p>
              <a:r>
                <a:rPr lang="da-DK" dirty="0">
                  <a:latin typeface="Arial Black" panose="020B0A04020102020204" pitchFamily="34" charset="0"/>
                </a:rPr>
                <a:t>VARDE</a:t>
              </a:r>
            </a:p>
          </p:txBody>
        </p:sp>
      </p:grpSp>
      <p:cxnSp>
        <p:nvCxnSpPr>
          <p:cNvPr id="63" name="Lige forbindelse 62">
            <a:extLst>
              <a:ext uri="{FF2B5EF4-FFF2-40B4-BE49-F238E27FC236}">
                <a16:creationId xmlns:a16="http://schemas.microsoft.com/office/drawing/2014/main" id="{3F0D7269-F280-4AEA-A3AB-9389EE966054}"/>
              </a:ext>
            </a:extLst>
          </p:cNvPr>
          <p:cNvCxnSpPr>
            <a:cxnSpLocks/>
            <a:stCxn id="60" idx="2"/>
            <a:endCxn id="58" idx="3"/>
          </p:cNvCxnSpPr>
          <p:nvPr/>
        </p:nvCxnSpPr>
        <p:spPr>
          <a:xfrm flipH="1" flipV="1">
            <a:off x="5535650" y="1840093"/>
            <a:ext cx="782033" cy="8497"/>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51625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607165" y="365357"/>
            <a:ext cx="7929671"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Drift</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og</a:t>
            </a:r>
            <a:r>
              <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rPr>
              <a:t> </a:t>
            </a: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organisation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grpSp>
        <p:nvGrpSpPr>
          <p:cNvPr id="68" name="Gruppe 67">
            <a:extLst>
              <a:ext uri="{FF2B5EF4-FFF2-40B4-BE49-F238E27FC236}">
                <a16:creationId xmlns:a16="http://schemas.microsoft.com/office/drawing/2014/main" id="{88D090C0-8AB7-48B4-AA95-C4948F36C000}"/>
              </a:ext>
            </a:extLst>
          </p:cNvPr>
          <p:cNvGrpSpPr/>
          <p:nvPr/>
        </p:nvGrpSpPr>
        <p:grpSpPr>
          <a:xfrm>
            <a:off x="335903" y="2156595"/>
            <a:ext cx="1713296" cy="779521"/>
            <a:chOff x="5007604" y="3035691"/>
            <a:chExt cx="1713296" cy="779521"/>
          </a:xfrm>
          <a:solidFill>
            <a:schemeClr val="bg1"/>
          </a:solidFill>
        </p:grpSpPr>
        <p:sp>
          <p:nvSpPr>
            <p:cNvPr id="70" name="Ellipse 69">
              <a:extLst>
                <a:ext uri="{FF2B5EF4-FFF2-40B4-BE49-F238E27FC236}">
                  <a16:creationId xmlns:a16="http://schemas.microsoft.com/office/drawing/2014/main" id="{53CE16B0-18E8-42B9-ABB5-968C6291BBA6}"/>
                </a:ext>
              </a:extLst>
            </p:cNvPr>
            <p:cNvSpPr/>
            <p:nvPr/>
          </p:nvSpPr>
          <p:spPr>
            <a:xfrm>
              <a:off x="5007604" y="3035691"/>
              <a:ext cx="1713296" cy="779521"/>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69" name="Rektangel 68">
              <a:extLst>
                <a:ext uri="{FF2B5EF4-FFF2-40B4-BE49-F238E27FC236}">
                  <a16:creationId xmlns:a16="http://schemas.microsoft.com/office/drawing/2014/main" id="{79EB53CF-86C5-4748-BA6E-9B7DF0B17C1B}"/>
                </a:ext>
              </a:extLst>
            </p:cNvPr>
            <p:cNvSpPr/>
            <p:nvPr/>
          </p:nvSpPr>
          <p:spPr>
            <a:xfrm>
              <a:off x="5085429" y="3173280"/>
              <a:ext cx="1572354" cy="523220"/>
            </a:xfrm>
            <a:prstGeom prst="rect">
              <a:avLst/>
            </a:prstGeom>
            <a:noFill/>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Starup-Tofterup</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Erhvervsklub</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5" name="Gruppe 4">
            <a:extLst>
              <a:ext uri="{FF2B5EF4-FFF2-40B4-BE49-F238E27FC236}">
                <a16:creationId xmlns:a16="http://schemas.microsoft.com/office/drawing/2014/main" id="{ACACFA02-1D46-4F12-8409-2FB800936F81}"/>
              </a:ext>
            </a:extLst>
          </p:cNvPr>
          <p:cNvGrpSpPr/>
          <p:nvPr/>
        </p:nvGrpSpPr>
        <p:grpSpPr>
          <a:xfrm>
            <a:off x="241009" y="3067659"/>
            <a:ext cx="1903085" cy="779521"/>
            <a:chOff x="6614451" y="1418669"/>
            <a:chExt cx="1903085" cy="779521"/>
          </a:xfrm>
        </p:grpSpPr>
        <p:sp>
          <p:nvSpPr>
            <p:cNvPr id="49" name="Ellipse 48">
              <a:extLst>
                <a:ext uri="{FF2B5EF4-FFF2-40B4-BE49-F238E27FC236}">
                  <a16:creationId xmlns:a16="http://schemas.microsoft.com/office/drawing/2014/main" id="{CB899DF2-1FC2-4A02-85CC-371306179E1A}"/>
                </a:ext>
              </a:extLst>
            </p:cNvPr>
            <p:cNvSpPr/>
            <p:nvPr/>
          </p:nvSpPr>
          <p:spPr>
            <a:xfrm>
              <a:off x="6689308" y="1418669"/>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3" name="Rektangel 2">
              <a:extLst>
                <a:ext uri="{FF2B5EF4-FFF2-40B4-BE49-F238E27FC236}">
                  <a16:creationId xmlns:a16="http://schemas.microsoft.com/office/drawing/2014/main" id="{6804D3F8-5A12-4E68-B57D-308FB859FF1A}"/>
                </a:ext>
              </a:extLst>
            </p:cNvPr>
            <p:cNvSpPr/>
            <p:nvPr/>
          </p:nvSpPr>
          <p:spPr>
            <a:xfrm>
              <a:off x="6614451" y="1635292"/>
              <a:ext cx="1903085" cy="369332"/>
            </a:xfrm>
            <a:prstGeom prst="rect">
              <a:avLst/>
            </a:prstGeom>
            <a:noFill/>
          </p:spPr>
          <p:txBody>
            <a:bodyPr wrap="none">
              <a:spAutoFit/>
            </a:bodyPr>
            <a:lstStyle/>
            <a:p>
              <a:r>
                <a:rPr lang="da-DK" b="1" dirty="0">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Nordenskov</a:t>
              </a:r>
            </a:p>
          </p:txBody>
        </p:sp>
      </p:gr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grpSp>
        <p:nvGrpSpPr>
          <p:cNvPr id="56" name="Gruppe 55">
            <a:extLst>
              <a:ext uri="{FF2B5EF4-FFF2-40B4-BE49-F238E27FC236}">
                <a16:creationId xmlns:a16="http://schemas.microsoft.com/office/drawing/2014/main" id="{B1B9FDCA-E67A-403C-AB7C-994B49E1B5EE}"/>
              </a:ext>
            </a:extLst>
          </p:cNvPr>
          <p:cNvGrpSpPr/>
          <p:nvPr/>
        </p:nvGrpSpPr>
        <p:grpSpPr>
          <a:xfrm>
            <a:off x="335903" y="1245531"/>
            <a:ext cx="1713296" cy="779521"/>
            <a:chOff x="5007604" y="3035691"/>
            <a:chExt cx="1713296" cy="779521"/>
          </a:xfrm>
        </p:grpSpPr>
        <p:sp>
          <p:nvSpPr>
            <p:cNvPr id="58" name="Ellipse 57">
              <a:extLst>
                <a:ext uri="{FF2B5EF4-FFF2-40B4-BE49-F238E27FC236}">
                  <a16:creationId xmlns:a16="http://schemas.microsoft.com/office/drawing/2014/main" id="{BFF59A8B-98FA-4A0A-99DD-206214AE2DD6}"/>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57" name="Rektangel 56">
              <a:extLst>
                <a:ext uri="{FF2B5EF4-FFF2-40B4-BE49-F238E27FC236}">
                  <a16:creationId xmlns:a16="http://schemas.microsoft.com/office/drawing/2014/main" id="{7ADFC1C2-F23F-4CE5-8CF3-BCC0BB252BDC}"/>
                </a:ext>
              </a:extLst>
            </p:cNvPr>
            <p:cNvSpPr/>
            <p:nvPr/>
          </p:nvSpPr>
          <p:spPr>
            <a:xfrm>
              <a:off x="5037883" y="3115530"/>
              <a:ext cx="1667444" cy="523220"/>
            </a:xfrm>
            <a:prstGeom prst="rect">
              <a:avLst/>
            </a:prstGeom>
          </p:spPr>
          <p:txBody>
            <a:bodyPr wrap="none">
              <a:spAutoFit/>
            </a:bodyPr>
            <a:lstStyle/>
            <a:p>
              <a:pPr algn="ctr"/>
              <a:r>
                <a:rPr lang="da-DK" sz="1400" b="1" dirty="0">
                  <a:solidFill>
                    <a:srgbClr val="F26A36"/>
                  </a:solidFill>
                  <a:latin typeface="Arial" panose="020B0604020202020204" pitchFamily="34" charset="0"/>
                  <a:ea typeface="Meiryo UI" panose="020B0604030504040204" pitchFamily="34" charset="-128"/>
                  <a:cs typeface="Arial" panose="020B0604020202020204" pitchFamily="34" charset="0"/>
                </a:rPr>
                <a:t>Agerbæk</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Erhvervsforening</a:t>
              </a:r>
            </a:p>
          </p:txBody>
        </p:sp>
      </p:grpSp>
      <p:grpSp>
        <p:nvGrpSpPr>
          <p:cNvPr id="62" name="Gruppe 61">
            <a:extLst>
              <a:ext uri="{FF2B5EF4-FFF2-40B4-BE49-F238E27FC236}">
                <a16:creationId xmlns:a16="http://schemas.microsoft.com/office/drawing/2014/main" id="{49739D88-22FA-4E27-8D23-BBEF30E5E3DA}"/>
              </a:ext>
            </a:extLst>
          </p:cNvPr>
          <p:cNvGrpSpPr/>
          <p:nvPr/>
        </p:nvGrpSpPr>
        <p:grpSpPr>
          <a:xfrm>
            <a:off x="335903" y="3978723"/>
            <a:ext cx="1713296" cy="779521"/>
            <a:chOff x="5007604" y="3035691"/>
            <a:chExt cx="1713296" cy="779521"/>
          </a:xfrm>
        </p:grpSpPr>
        <p:sp>
          <p:nvSpPr>
            <p:cNvPr id="64" name="Ellipse 63">
              <a:extLst>
                <a:ext uri="{FF2B5EF4-FFF2-40B4-BE49-F238E27FC236}">
                  <a16:creationId xmlns:a16="http://schemas.microsoft.com/office/drawing/2014/main" id="{399D1BBF-B669-4F41-9ACA-FB2F987821F2}"/>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63" name="Rektangel 62">
              <a:extLst>
                <a:ext uri="{FF2B5EF4-FFF2-40B4-BE49-F238E27FC236}">
                  <a16:creationId xmlns:a16="http://schemas.microsoft.com/office/drawing/2014/main" id="{A7E926F2-76A7-4382-862D-E08560333AE2}"/>
                </a:ext>
              </a:extLst>
            </p:cNvPr>
            <p:cNvSpPr/>
            <p:nvPr/>
          </p:nvSpPr>
          <p:spPr>
            <a:xfrm>
              <a:off x="5057921" y="3144405"/>
              <a:ext cx="1627369"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Næsbjerg-Roust</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cxnSp>
        <p:nvCxnSpPr>
          <p:cNvPr id="18435" name="Lige forbindelse 18434">
            <a:extLst>
              <a:ext uri="{FF2B5EF4-FFF2-40B4-BE49-F238E27FC236}">
                <a16:creationId xmlns:a16="http://schemas.microsoft.com/office/drawing/2014/main" id="{27AD8078-3A65-4AF7-80BD-087127E96FE3}"/>
              </a:ext>
            </a:extLst>
          </p:cNvPr>
          <p:cNvCxnSpPr>
            <a:cxnSpLocks/>
            <a:stCxn id="44" idx="1"/>
            <a:endCxn id="58" idx="6"/>
          </p:cNvCxnSpPr>
          <p:nvPr/>
        </p:nvCxnSpPr>
        <p:spPr>
          <a:xfrm flipH="1" flipV="1">
            <a:off x="2049199" y="1635292"/>
            <a:ext cx="1619015" cy="157649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12" name="Gruppe 11">
            <a:extLst>
              <a:ext uri="{FF2B5EF4-FFF2-40B4-BE49-F238E27FC236}">
                <a16:creationId xmlns:a16="http://schemas.microsoft.com/office/drawing/2014/main" id="{E4BF3EAC-A1A0-4691-A993-9017032F2A0B}"/>
              </a:ext>
            </a:extLst>
          </p:cNvPr>
          <p:cNvGrpSpPr/>
          <p:nvPr/>
        </p:nvGrpSpPr>
        <p:grpSpPr>
          <a:xfrm>
            <a:off x="3146461" y="1325370"/>
            <a:ext cx="2389189" cy="1012202"/>
            <a:chOff x="3432679" y="1405311"/>
            <a:chExt cx="2389189" cy="1012202"/>
          </a:xfrm>
        </p:grpSpPr>
        <p:sp>
          <p:nvSpPr>
            <p:cNvPr id="4" name="Ellipse 3">
              <a:extLst>
                <a:ext uri="{FF2B5EF4-FFF2-40B4-BE49-F238E27FC236}">
                  <a16:creationId xmlns:a16="http://schemas.microsoft.com/office/drawing/2014/main" id="{FBC7E09F-59A2-423C-9FC6-0D9F7CB97107}"/>
                </a:ext>
              </a:extLst>
            </p:cNvPr>
            <p:cNvSpPr/>
            <p:nvPr/>
          </p:nvSpPr>
          <p:spPr>
            <a:xfrm>
              <a:off x="3432679" y="1405311"/>
              <a:ext cx="2321598" cy="101220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67" name="Picture 12" descr="Billedresultat for provarde">
              <a:extLst>
                <a:ext uri="{FF2B5EF4-FFF2-40B4-BE49-F238E27FC236}">
                  <a16:creationId xmlns:a16="http://schemas.microsoft.com/office/drawing/2014/main" id="{AB0D53DA-B8FA-4805-BF04-CA4093B2309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7537" y="1513419"/>
              <a:ext cx="2314331" cy="813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uppe 42">
            <a:extLst>
              <a:ext uri="{FF2B5EF4-FFF2-40B4-BE49-F238E27FC236}">
                <a16:creationId xmlns:a16="http://schemas.microsoft.com/office/drawing/2014/main" id="{8B1A8D91-4A39-478F-82C0-5F7FF9CB5F1F}"/>
              </a:ext>
            </a:extLst>
          </p:cNvPr>
          <p:cNvGrpSpPr/>
          <p:nvPr/>
        </p:nvGrpSpPr>
        <p:grpSpPr>
          <a:xfrm>
            <a:off x="3389514" y="3075808"/>
            <a:ext cx="1903084" cy="928535"/>
            <a:chOff x="6651879" y="1418669"/>
            <a:chExt cx="1903084" cy="928535"/>
          </a:xfrm>
          <a:solidFill>
            <a:schemeClr val="accent3">
              <a:lumMod val="20000"/>
              <a:lumOff val="80000"/>
            </a:schemeClr>
          </a:solidFill>
        </p:grpSpPr>
        <p:sp>
          <p:nvSpPr>
            <p:cNvPr id="44" name="Ellipse 43">
              <a:extLst>
                <a:ext uri="{FF2B5EF4-FFF2-40B4-BE49-F238E27FC236}">
                  <a16:creationId xmlns:a16="http://schemas.microsoft.com/office/drawing/2014/main" id="{B889B8F7-63D4-4A35-A2A5-49BBD2D61DD6}"/>
                </a:ext>
              </a:extLst>
            </p:cNvPr>
            <p:cNvSpPr/>
            <p:nvPr/>
          </p:nvSpPr>
          <p:spPr>
            <a:xfrm>
              <a:off x="6651879" y="1418669"/>
              <a:ext cx="1903084" cy="928535"/>
            </a:xfrm>
            <a:prstGeom prst="ellipse">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5" name="Rektangel 44">
              <a:extLst>
                <a:ext uri="{FF2B5EF4-FFF2-40B4-BE49-F238E27FC236}">
                  <a16:creationId xmlns:a16="http://schemas.microsoft.com/office/drawing/2014/main" id="{39BBCF71-5E88-4874-8120-78783629324B}"/>
                </a:ext>
              </a:extLst>
            </p:cNvPr>
            <p:cNvSpPr/>
            <p:nvPr/>
          </p:nvSpPr>
          <p:spPr>
            <a:xfrm>
              <a:off x="6830752" y="1460600"/>
              <a:ext cx="1545337" cy="646331"/>
            </a:xfrm>
            <a:prstGeom prst="rect">
              <a:avLst/>
            </a:prstGeom>
            <a:noFill/>
          </p:spPr>
          <p:txBody>
            <a:bodyPr wrap="none">
              <a:noAutofit/>
            </a:bodyPr>
            <a:lstStyle/>
            <a:p>
              <a:pPr algn="ctr"/>
              <a:r>
                <a:rPr lang="da-DK" sz="2200" b="1" dirty="0" err="1">
                  <a:solidFill>
                    <a:srgbClr val="43C8F5"/>
                  </a:solidFill>
                  <a:latin typeface="Arial" panose="020B0604020202020204" pitchFamily="34" charset="0"/>
                  <a:ea typeface="Meiryo UI" panose="020B0604030504040204" pitchFamily="34" charset="-128"/>
                  <a:cs typeface="Arial" panose="020B0604020202020204" pitchFamily="34" charset="0"/>
                </a:rPr>
                <a:t>Pro</a:t>
              </a:r>
              <a:r>
                <a:rPr lang="da-DK" sz="2200" b="1" dirty="0" err="1">
                  <a:solidFill>
                    <a:srgbClr val="F26A36"/>
                  </a:solidFill>
                  <a:latin typeface="Arial" panose="020B0604020202020204" pitchFamily="34" charset="0"/>
                  <a:ea typeface="Meiryo UI" panose="020B0604030504040204" pitchFamily="34" charset="-128"/>
                  <a:cs typeface="Arial" panose="020B0604020202020204" pitchFamily="34" charset="0"/>
                </a:rPr>
                <a:t>Helle</a:t>
              </a:r>
              <a:endParaRPr lang="da-DK" sz="2200" b="1" dirty="0">
                <a:solidFill>
                  <a:srgbClr val="F26A36"/>
                </a:solidFill>
                <a:latin typeface="Arial" panose="020B0604020202020204" pitchFamily="34" charset="0"/>
                <a:ea typeface="Meiryo UI" panose="020B0604030504040204" pitchFamily="34" charset="-128"/>
                <a:cs typeface="Arial" panose="020B0604020202020204" pitchFamily="34" charset="0"/>
              </a:endParaRPr>
            </a:p>
            <a:p>
              <a:pPr algn="ctr"/>
              <a:r>
                <a:rPr lang="da-DK" sz="2200"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Erhvervsråd</a:t>
              </a:r>
            </a:p>
          </p:txBody>
        </p:sp>
      </p:grpSp>
      <p:grpSp>
        <p:nvGrpSpPr>
          <p:cNvPr id="46" name="Gruppe 45">
            <a:extLst>
              <a:ext uri="{FF2B5EF4-FFF2-40B4-BE49-F238E27FC236}">
                <a16:creationId xmlns:a16="http://schemas.microsoft.com/office/drawing/2014/main" id="{9089C20F-921D-4348-8DB7-BF293A7DDC53}"/>
              </a:ext>
            </a:extLst>
          </p:cNvPr>
          <p:cNvGrpSpPr/>
          <p:nvPr/>
        </p:nvGrpSpPr>
        <p:grpSpPr>
          <a:xfrm>
            <a:off x="335903" y="4889787"/>
            <a:ext cx="1713296" cy="779521"/>
            <a:chOff x="5007604" y="3035691"/>
            <a:chExt cx="1713296" cy="779521"/>
          </a:xfrm>
        </p:grpSpPr>
        <p:sp>
          <p:nvSpPr>
            <p:cNvPr id="47" name="Ellipse 46">
              <a:extLst>
                <a:ext uri="{FF2B5EF4-FFF2-40B4-BE49-F238E27FC236}">
                  <a16:creationId xmlns:a16="http://schemas.microsoft.com/office/drawing/2014/main" id="{8C480AB3-F1C6-40B2-9169-D007B19652BF}"/>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48" name="Rektangel 47">
              <a:extLst>
                <a:ext uri="{FF2B5EF4-FFF2-40B4-BE49-F238E27FC236}">
                  <a16:creationId xmlns:a16="http://schemas.microsoft.com/office/drawing/2014/main" id="{5E59160D-CFBB-4550-A4EB-85196FD96637}"/>
                </a:ext>
              </a:extLst>
            </p:cNvPr>
            <p:cNvSpPr/>
            <p:nvPr/>
          </p:nvSpPr>
          <p:spPr>
            <a:xfrm>
              <a:off x="5165321" y="3144405"/>
              <a:ext cx="1412566"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Årre-Hjortkær</a:t>
              </a: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50" name="Gruppe 49">
            <a:extLst>
              <a:ext uri="{FF2B5EF4-FFF2-40B4-BE49-F238E27FC236}">
                <a16:creationId xmlns:a16="http://schemas.microsoft.com/office/drawing/2014/main" id="{F531845D-66C2-40D5-9E5E-A3C67FCF358F}"/>
              </a:ext>
            </a:extLst>
          </p:cNvPr>
          <p:cNvGrpSpPr/>
          <p:nvPr/>
        </p:nvGrpSpPr>
        <p:grpSpPr>
          <a:xfrm>
            <a:off x="324493" y="5800852"/>
            <a:ext cx="1736117" cy="779521"/>
            <a:chOff x="5003548" y="3035691"/>
            <a:chExt cx="1736117" cy="779521"/>
          </a:xfrm>
        </p:grpSpPr>
        <p:sp>
          <p:nvSpPr>
            <p:cNvPr id="51" name="Ellipse 50">
              <a:extLst>
                <a:ext uri="{FF2B5EF4-FFF2-40B4-BE49-F238E27FC236}">
                  <a16:creationId xmlns:a16="http://schemas.microsoft.com/office/drawing/2014/main" id="{C02E2B30-5636-436A-8E38-AB46DC0D6B4C}"/>
                </a:ext>
              </a:extLst>
            </p:cNvPr>
            <p:cNvSpPr/>
            <p:nvPr/>
          </p:nvSpPr>
          <p:spPr>
            <a:xfrm>
              <a:off x="5007604" y="3035691"/>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52" name="Rektangel 51">
              <a:extLst>
                <a:ext uri="{FF2B5EF4-FFF2-40B4-BE49-F238E27FC236}">
                  <a16:creationId xmlns:a16="http://schemas.microsoft.com/office/drawing/2014/main" id="{0D995264-8744-4D82-B2B5-56E7A238A4A1}"/>
                </a:ext>
              </a:extLst>
            </p:cNvPr>
            <p:cNvSpPr/>
            <p:nvPr/>
          </p:nvSpPr>
          <p:spPr>
            <a:xfrm>
              <a:off x="5003548" y="3144405"/>
              <a:ext cx="1736117" cy="523220"/>
            </a:xfrm>
            <a:prstGeom prst="rect">
              <a:avLst/>
            </a:prstGeom>
          </p:spPr>
          <p:txBody>
            <a:bodyPr wrap="none">
              <a:spAutoFit/>
            </a:bodyPr>
            <a:lstStyle/>
            <a:p>
              <a:pPr algn="ctr"/>
              <a:r>
                <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rPr>
                <a:t>Fåborg-Vrenderup</a:t>
              </a:r>
              <a:endPar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endParaRPr>
            </a:p>
            <a:p>
              <a:pPr algn="ctr"/>
              <a:r>
                <a:rPr lang="da-DK" sz="1400" b="1" dirty="0">
                  <a:solidFill>
                    <a:srgbClr val="EC4124"/>
                  </a:solidFill>
                  <a:latin typeface="Arial" panose="020B0604020202020204" pitchFamily="34" charset="0"/>
                  <a:ea typeface="Meiryo UI" panose="020B0604030504040204" pitchFamily="34" charset="-128"/>
                  <a:cs typeface="Arial" panose="020B0604020202020204" pitchFamily="34" charset="0"/>
                </a:rPr>
                <a:t>Erhverv</a:t>
              </a:r>
              <a:endParaRPr lang="da-DK" sz="1400" b="1" dirty="0">
                <a:solidFill>
                  <a:srgbClr val="2E3640"/>
                </a:solidFill>
                <a:latin typeface="Arial" panose="020B0604020202020204" pitchFamily="34" charset="0"/>
                <a:ea typeface="Meiryo UI" panose="020B0604030504040204" pitchFamily="34" charset="-128"/>
                <a:cs typeface="Arial" panose="020B0604020202020204" pitchFamily="34" charset="0"/>
              </a:endParaRPr>
            </a:p>
          </p:txBody>
        </p:sp>
      </p:grpSp>
      <p:grpSp>
        <p:nvGrpSpPr>
          <p:cNvPr id="13" name="Gruppe 12">
            <a:extLst>
              <a:ext uri="{FF2B5EF4-FFF2-40B4-BE49-F238E27FC236}">
                <a16:creationId xmlns:a16="http://schemas.microsoft.com/office/drawing/2014/main" id="{8D961FD5-AEBF-453B-AAEB-B4562DECA864}"/>
              </a:ext>
            </a:extLst>
          </p:cNvPr>
          <p:cNvGrpSpPr/>
          <p:nvPr/>
        </p:nvGrpSpPr>
        <p:grpSpPr>
          <a:xfrm>
            <a:off x="2309907" y="5781415"/>
            <a:ext cx="1713296" cy="779521"/>
            <a:chOff x="2391259" y="4935320"/>
            <a:chExt cx="1713296" cy="779521"/>
          </a:xfrm>
        </p:grpSpPr>
        <p:sp>
          <p:nvSpPr>
            <p:cNvPr id="53" name="Ellipse 52">
              <a:extLst>
                <a:ext uri="{FF2B5EF4-FFF2-40B4-BE49-F238E27FC236}">
                  <a16:creationId xmlns:a16="http://schemas.microsoft.com/office/drawing/2014/main" id="{EF338A6F-B729-4D96-88B7-F492FCA7D835}"/>
                </a:ext>
              </a:extLst>
            </p:cNvPr>
            <p:cNvSpPr/>
            <p:nvPr/>
          </p:nvSpPr>
          <p:spPr>
            <a:xfrm>
              <a:off x="2391259" y="4935320"/>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72" name="Billede 71">
              <a:extLst>
                <a:ext uri="{FF2B5EF4-FFF2-40B4-BE49-F238E27FC236}">
                  <a16:creationId xmlns:a16="http://schemas.microsoft.com/office/drawing/2014/main" id="{4BBB27E6-CAF0-421D-8AE8-B784E1DC17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0642" y="4974268"/>
              <a:ext cx="695040" cy="695040"/>
            </a:xfrm>
            <a:prstGeom prst="rect">
              <a:avLst/>
            </a:prstGeom>
          </p:spPr>
        </p:pic>
      </p:grpSp>
      <p:grpSp>
        <p:nvGrpSpPr>
          <p:cNvPr id="14" name="Gruppe 13">
            <a:extLst>
              <a:ext uri="{FF2B5EF4-FFF2-40B4-BE49-F238E27FC236}">
                <a16:creationId xmlns:a16="http://schemas.microsoft.com/office/drawing/2014/main" id="{4167D7FD-E753-432E-B5D4-F22DEC20809B}"/>
              </a:ext>
            </a:extLst>
          </p:cNvPr>
          <p:cNvGrpSpPr/>
          <p:nvPr/>
        </p:nvGrpSpPr>
        <p:grpSpPr>
          <a:xfrm>
            <a:off x="4264151" y="5800852"/>
            <a:ext cx="1713296" cy="779521"/>
            <a:chOff x="4264151" y="5820363"/>
            <a:chExt cx="1713296" cy="779521"/>
          </a:xfrm>
        </p:grpSpPr>
        <p:sp>
          <p:nvSpPr>
            <p:cNvPr id="54" name="Ellipse 53">
              <a:extLst>
                <a:ext uri="{FF2B5EF4-FFF2-40B4-BE49-F238E27FC236}">
                  <a16:creationId xmlns:a16="http://schemas.microsoft.com/office/drawing/2014/main" id="{E8F0BF3D-744F-4B01-BAC3-6EE8160F1AFB}"/>
                </a:ext>
              </a:extLst>
            </p:cNvPr>
            <p:cNvSpPr/>
            <p:nvPr/>
          </p:nvSpPr>
          <p:spPr>
            <a:xfrm>
              <a:off x="4264151" y="5820363"/>
              <a:ext cx="1713296" cy="779521"/>
            </a:xfrm>
            <a:prstGeom prst="ellipse">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71" name="Billede 70">
              <a:extLst>
                <a:ext uri="{FF2B5EF4-FFF2-40B4-BE49-F238E27FC236}">
                  <a16:creationId xmlns:a16="http://schemas.microsoft.com/office/drawing/2014/main" id="{B6829DD4-31B7-44F7-9F21-754280DA622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9087" y="5860874"/>
              <a:ext cx="695039" cy="695039"/>
            </a:xfrm>
            <a:prstGeom prst="rect">
              <a:avLst/>
            </a:prstGeom>
          </p:spPr>
        </p:pic>
      </p:grpSp>
      <p:cxnSp>
        <p:nvCxnSpPr>
          <p:cNvPr id="65" name="Lige forbindelse 64">
            <a:extLst>
              <a:ext uri="{FF2B5EF4-FFF2-40B4-BE49-F238E27FC236}">
                <a16:creationId xmlns:a16="http://schemas.microsoft.com/office/drawing/2014/main" id="{07052962-8408-4CD0-B5B8-9E6041911316}"/>
              </a:ext>
            </a:extLst>
          </p:cNvPr>
          <p:cNvCxnSpPr>
            <a:cxnSpLocks/>
            <a:endCxn id="70" idx="6"/>
          </p:cNvCxnSpPr>
          <p:nvPr/>
        </p:nvCxnSpPr>
        <p:spPr>
          <a:xfrm flipH="1" flipV="1">
            <a:off x="2049199" y="2546356"/>
            <a:ext cx="1526263" cy="75235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031BF231-2B44-4E68-B39B-DEEEAE1407A6}"/>
              </a:ext>
            </a:extLst>
          </p:cNvPr>
          <p:cNvGrpSpPr/>
          <p:nvPr/>
        </p:nvGrpSpPr>
        <p:grpSpPr>
          <a:xfrm>
            <a:off x="6317683" y="1342489"/>
            <a:ext cx="2321598" cy="1012202"/>
            <a:chOff x="3993776" y="1777217"/>
            <a:chExt cx="2321598" cy="1012202"/>
          </a:xfrm>
        </p:grpSpPr>
        <p:sp>
          <p:nvSpPr>
            <p:cNvPr id="73" name="Ellipse 72">
              <a:extLst>
                <a:ext uri="{FF2B5EF4-FFF2-40B4-BE49-F238E27FC236}">
                  <a16:creationId xmlns:a16="http://schemas.microsoft.com/office/drawing/2014/main" id="{30E837DC-3691-4B7E-9A77-924AF40CB305}"/>
                </a:ext>
              </a:extLst>
            </p:cNvPr>
            <p:cNvSpPr/>
            <p:nvPr/>
          </p:nvSpPr>
          <p:spPr>
            <a:xfrm>
              <a:off x="3993776" y="1777217"/>
              <a:ext cx="2321598" cy="101220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75" name="Billede 74" descr="C:\Users\Bruger\AppData\Local\Microsoft\Windows\INetCache\Content.Word\powertower_HELLE_logo_CMYK.JPG">
              <a:extLst>
                <a:ext uri="{FF2B5EF4-FFF2-40B4-BE49-F238E27FC236}">
                  <a16:creationId xmlns:a16="http://schemas.microsoft.com/office/drawing/2014/main" id="{DD5A55D4-566D-4D89-BE64-9DA7CCC98D4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32761"/>
            <a:stretch/>
          </p:blipFill>
          <p:spPr bwMode="auto">
            <a:xfrm>
              <a:off x="4168882" y="1943797"/>
              <a:ext cx="2014698" cy="444807"/>
            </a:xfrm>
            <a:prstGeom prst="rect">
              <a:avLst/>
            </a:prstGeom>
            <a:noFill/>
            <a:ln>
              <a:noFill/>
            </a:ln>
          </p:spPr>
        </p:pic>
        <p:sp>
          <p:nvSpPr>
            <p:cNvPr id="20" name="Tekstfelt 19">
              <a:extLst>
                <a:ext uri="{FF2B5EF4-FFF2-40B4-BE49-F238E27FC236}">
                  <a16:creationId xmlns:a16="http://schemas.microsoft.com/office/drawing/2014/main" id="{F4670AED-8D13-4AC7-A2F9-F48A36EFE9F7}"/>
                </a:ext>
              </a:extLst>
            </p:cNvPr>
            <p:cNvSpPr txBox="1"/>
            <p:nvPr/>
          </p:nvSpPr>
          <p:spPr>
            <a:xfrm>
              <a:off x="5220630" y="2291720"/>
              <a:ext cx="1062086" cy="369332"/>
            </a:xfrm>
            <a:prstGeom prst="rect">
              <a:avLst/>
            </a:prstGeom>
            <a:noFill/>
          </p:spPr>
          <p:txBody>
            <a:bodyPr wrap="square" rtlCol="0">
              <a:spAutoFit/>
            </a:bodyPr>
            <a:lstStyle/>
            <a:p>
              <a:r>
                <a:rPr lang="da-DK" dirty="0">
                  <a:latin typeface="Arial Black" panose="020B0A04020102020204" pitchFamily="34" charset="0"/>
                </a:rPr>
                <a:t>VARDE</a:t>
              </a:r>
            </a:p>
          </p:txBody>
        </p:sp>
      </p:grpSp>
      <p:grpSp>
        <p:nvGrpSpPr>
          <p:cNvPr id="24" name="Gruppe 23">
            <a:extLst>
              <a:ext uri="{FF2B5EF4-FFF2-40B4-BE49-F238E27FC236}">
                <a16:creationId xmlns:a16="http://schemas.microsoft.com/office/drawing/2014/main" id="{72943B37-A76D-4FEE-A3B4-BF3917744D9A}"/>
              </a:ext>
            </a:extLst>
          </p:cNvPr>
          <p:cNvGrpSpPr/>
          <p:nvPr/>
        </p:nvGrpSpPr>
        <p:grpSpPr>
          <a:xfrm>
            <a:off x="5724190" y="3025833"/>
            <a:ext cx="3279859" cy="1957020"/>
            <a:chOff x="5724189" y="2702614"/>
            <a:chExt cx="3279859" cy="1957020"/>
          </a:xfrm>
        </p:grpSpPr>
        <p:sp>
          <p:nvSpPr>
            <p:cNvPr id="107" name="Ellipse 106">
              <a:extLst>
                <a:ext uri="{FF2B5EF4-FFF2-40B4-BE49-F238E27FC236}">
                  <a16:creationId xmlns:a16="http://schemas.microsoft.com/office/drawing/2014/main" id="{286E1A09-F0EF-4B18-9ECC-EE8B26A1A320}"/>
                </a:ext>
              </a:extLst>
            </p:cNvPr>
            <p:cNvSpPr/>
            <p:nvPr/>
          </p:nvSpPr>
          <p:spPr>
            <a:xfrm>
              <a:off x="5724189" y="2702614"/>
              <a:ext cx="3279859" cy="1957020"/>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pic>
          <p:nvPicPr>
            <p:cNvPr id="23" name="Billede 22">
              <a:extLst>
                <a:ext uri="{FF2B5EF4-FFF2-40B4-BE49-F238E27FC236}">
                  <a16:creationId xmlns:a16="http://schemas.microsoft.com/office/drawing/2014/main" id="{187BF5D5-A0C3-45EF-9CB2-585DEB54C858}"/>
                </a:ext>
              </a:extLst>
            </p:cNvPr>
            <p:cNvPicPr>
              <a:picLocks noChangeAspect="1"/>
            </p:cNvPicPr>
            <p:nvPr/>
          </p:nvPicPr>
          <p:blipFill>
            <a:blip r:embed="rId7"/>
            <a:stretch>
              <a:fillRect/>
            </a:stretch>
          </p:blipFill>
          <p:spPr>
            <a:xfrm>
              <a:off x="5847959" y="3358316"/>
              <a:ext cx="3103944" cy="1273469"/>
            </a:xfrm>
            <a:prstGeom prst="rect">
              <a:avLst/>
            </a:prstGeom>
          </p:spPr>
        </p:pic>
        <p:pic>
          <p:nvPicPr>
            <p:cNvPr id="105" name="Billede 104" descr="C:\Users\Bruger\AppData\Local\Microsoft\Windows\INetCache\Content.Word\powertower_HELLE_logo_CMYK.JPG">
              <a:extLst>
                <a:ext uri="{FF2B5EF4-FFF2-40B4-BE49-F238E27FC236}">
                  <a16:creationId xmlns:a16="http://schemas.microsoft.com/office/drawing/2014/main" id="{B6BD343A-D8C5-41DB-BF62-21E6F6DDD3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1469" y="2874093"/>
              <a:ext cx="2374025" cy="779521"/>
            </a:xfrm>
            <a:prstGeom prst="rect">
              <a:avLst/>
            </a:prstGeom>
            <a:noFill/>
            <a:ln>
              <a:noFill/>
            </a:ln>
          </p:spPr>
        </p:pic>
      </p:grpSp>
      <p:pic>
        <p:nvPicPr>
          <p:cNvPr id="110" name="Billede 109">
            <a:extLst>
              <a:ext uri="{FF2B5EF4-FFF2-40B4-BE49-F238E27FC236}">
                <a16:creationId xmlns:a16="http://schemas.microsoft.com/office/drawing/2014/main" id="{89A6A9EB-3126-4B7A-BAC2-761E39062499}"/>
              </a:ext>
            </a:extLst>
          </p:cNvPr>
          <p:cNvPicPr>
            <a:picLocks noChangeAspect="1"/>
          </p:cNvPicPr>
          <p:nvPr/>
        </p:nvPicPr>
        <p:blipFill>
          <a:blip r:embed="rId8"/>
          <a:stretch>
            <a:fillRect/>
          </a:stretch>
        </p:blipFill>
        <p:spPr>
          <a:xfrm>
            <a:off x="6123195" y="1949684"/>
            <a:ext cx="926311" cy="936000"/>
          </a:xfrm>
          <a:prstGeom prst="rect">
            <a:avLst/>
          </a:prstGeom>
        </p:spPr>
      </p:pic>
      <p:pic>
        <p:nvPicPr>
          <p:cNvPr id="111" name="Billede 110">
            <a:extLst>
              <a:ext uri="{FF2B5EF4-FFF2-40B4-BE49-F238E27FC236}">
                <a16:creationId xmlns:a16="http://schemas.microsoft.com/office/drawing/2014/main" id="{8FC13A0E-B3DB-4C1A-A741-9661B284E7E5}"/>
              </a:ext>
            </a:extLst>
          </p:cNvPr>
          <p:cNvPicPr>
            <a:picLocks noChangeAspect="1"/>
          </p:cNvPicPr>
          <p:nvPr/>
        </p:nvPicPr>
        <p:blipFill>
          <a:blip r:embed="rId9"/>
          <a:stretch>
            <a:fillRect/>
          </a:stretch>
        </p:blipFill>
        <p:spPr>
          <a:xfrm>
            <a:off x="5051660" y="2052883"/>
            <a:ext cx="936000" cy="936000"/>
          </a:xfrm>
          <a:prstGeom prst="rect">
            <a:avLst/>
          </a:prstGeom>
        </p:spPr>
      </p:pic>
      <p:pic>
        <p:nvPicPr>
          <p:cNvPr id="28" name="Billede 27">
            <a:extLst>
              <a:ext uri="{FF2B5EF4-FFF2-40B4-BE49-F238E27FC236}">
                <a16:creationId xmlns:a16="http://schemas.microsoft.com/office/drawing/2014/main" id="{A609041F-9CD2-414F-BC92-2E310A664FD7}"/>
              </a:ext>
            </a:extLst>
          </p:cNvPr>
          <p:cNvPicPr>
            <a:picLocks noChangeAspect="1"/>
          </p:cNvPicPr>
          <p:nvPr/>
        </p:nvPicPr>
        <p:blipFill>
          <a:blip r:embed="rId10"/>
          <a:stretch>
            <a:fillRect/>
          </a:stretch>
        </p:blipFill>
        <p:spPr>
          <a:xfrm>
            <a:off x="7666910" y="2135208"/>
            <a:ext cx="1345238" cy="800908"/>
          </a:xfrm>
          <a:prstGeom prst="rect">
            <a:avLst/>
          </a:prstGeom>
        </p:spPr>
      </p:pic>
      <p:cxnSp>
        <p:nvCxnSpPr>
          <p:cNvPr id="118" name="Lige forbindelse 117">
            <a:extLst>
              <a:ext uri="{FF2B5EF4-FFF2-40B4-BE49-F238E27FC236}">
                <a16:creationId xmlns:a16="http://schemas.microsoft.com/office/drawing/2014/main" id="{0E01FCD3-AEE3-417C-A099-8F7DF59B381A}"/>
              </a:ext>
            </a:extLst>
          </p:cNvPr>
          <p:cNvCxnSpPr>
            <a:cxnSpLocks/>
          </p:cNvCxnSpPr>
          <p:nvPr/>
        </p:nvCxnSpPr>
        <p:spPr>
          <a:xfrm flipH="1">
            <a:off x="2013590" y="3399042"/>
            <a:ext cx="1470819" cy="87162"/>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19" name="Lige forbindelse 118">
            <a:extLst>
              <a:ext uri="{FF2B5EF4-FFF2-40B4-BE49-F238E27FC236}">
                <a16:creationId xmlns:a16="http://schemas.microsoft.com/office/drawing/2014/main" id="{0FA1FBBE-B103-428B-A675-CAE6F00A68B1}"/>
              </a:ext>
            </a:extLst>
          </p:cNvPr>
          <p:cNvCxnSpPr>
            <a:cxnSpLocks/>
            <a:stCxn id="44" idx="2"/>
            <a:endCxn id="64" idx="6"/>
          </p:cNvCxnSpPr>
          <p:nvPr/>
        </p:nvCxnSpPr>
        <p:spPr>
          <a:xfrm flipH="1">
            <a:off x="2049199" y="3540076"/>
            <a:ext cx="1340315" cy="82840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20" name="Lige forbindelse 119">
            <a:extLst>
              <a:ext uri="{FF2B5EF4-FFF2-40B4-BE49-F238E27FC236}">
                <a16:creationId xmlns:a16="http://schemas.microsoft.com/office/drawing/2014/main" id="{E6910E97-C8BB-4C55-B412-AD0DBF716C6A}"/>
              </a:ext>
            </a:extLst>
          </p:cNvPr>
          <p:cNvCxnSpPr>
            <a:cxnSpLocks/>
            <a:endCxn id="47" idx="6"/>
          </p:cNvCxnSpPr>
          <p:nvPr/>
        </p:nvCxnSpPr>
        <p:spPr>
          <a:xfrm flipH="1">
            <a:off x="2049199" y="3670788"/>
            <a:ext cx="1435210" cy="160876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21" name="Lige forbindelse 120">
            <a:extLst>
              <a:ext uri="{FF2B5EF4-FFF2-40B4-BE49-F238E27FC236}">
                <a16:creationId xmlns:a16="http://schemas.microsoft.com/office/drawing/2014/main" id="{B553429B-4046-4A80-90B1-DDB6616D1412}"/>
              </a:ext>
            </a:extLst>
          </p:cNvPr>
          <p:cNvCxnSpPr>
            <a:cxnSpLocks/>
            <a:endCxn id="51" idx="6"/>
          </p:cNvCxnSpPr>
          <p:nvPr/>
        </p:nvCxnSpPr>
        <p:spPr>
          <a:xfrm flipH="1">
            <a:off x="2041845" y="3784326"/>
            <a:ext cx="1533617" cy="2406287"/>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30" name="Lige forbindelse 129">
            <a:extLst>
              <a:ext uri="{FF2B5EF4-FFF2-40B4-BE49-F238E27FC236}">
                <a16:creationId xmlns:a16="http://schemas.microsoft.com/office/drawing/2014/main" id="{38B7D5ED-6BE7-48BE-9521-A40FCCAC84EF}"/>
              </a:ext>
            </a:extLst>
          </p:cNvPr>
          <p:cNvCxnSpPr>
            <a:cxnSpLocks/>
            <a:stCxn id="44" idx="3"/>
            <a:endCxn id="53" idx="0"/>
          </p:cNvCxnSpPr>
          <p:nvPr/>
        </p:nvCxnSpPr>
        <p:spPr>
          <a:xfrm flipH="1">
            <a:off x="3166555" y="3868362"/>
            <a:ext cx="501659" cy="1913053"/>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31" name="Lige forbindelse 130">
            <a:extLst>
              <a:ext uri="{FF2B5EF4-FFF2-40B4-BE49-F238E27FC236}">
                <a16:creationId xmlns:a16="http://schemas.microsoft.com/office/drawing/2014/main" id="{5E9272B7-9D0A-442E-A9D9-32407A4C572C}"/>
              </a:ext>
            </a:extLst>
          </p:cNvPr>
          <p:cNvCxnSpPr>
            <a:cxnSpLocks/>
            <a:endCxn id="54" idx="0"/>
          </p:cNvCxnSpPr>
          <p:nvPr/>
        </p:nvCxnSpPr>
        <p:spPr>
          <a:xfrm>
            <a:off x="3821106" y="3903532"/>
            <a:ext cx="1299693" cy="1897320"/>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37" name="Lige forbindelse 136">
            <a:extLst>
              <a:ext uri="{FF2B5EF4-FFF2-40B4-BE49-F238E27FC236}">
                <a16:creationId xmlns:a16="http://schemas.microsoft.com/office/drawing/2014/main" id="{EA464C65-7076-42DD-9166-1F8EEF346601}"/>
              </a:ext>
            </a:extLst>
          </p:cNvPr>
          <p:cNvCxnSpPr>
            <a:cxnSpLocks/>
            <a:endCxn id="44" idx="6"/>
          </p:cNvCxnSpPr>
          <p:nvPr/>
        </p:nvCxnSpPr>
        <p:spPr>
          <a:xfrm flipH="1" flipV="1">
            <a:off x="5292598" y="3540076"/>
            <a:ext cx="555362" cy="140759"/>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cxnSp>
        <p:nvCxnSpPr>
          <p:cNvPr id="140" name="Lige forbindelse 139">
            <a:extLst>
              <a:ext uri="{FF2B5EF4-FFF2-40B4-BE49-F238E27FC236}">
                <a16:creationId xmlns:a16="http://schemas.microsoft.com/office/drawing/2014/main" id="{B2CF73CB-23A0-4FAE-A37F-8DE412D31AA8}"/>
              </a:ext>
            </a:extLst>
          </p:cNvPr>
          <p:cNvCxnSpPr>
            <a:cxnSpLocks/>
            <a:stCxn id="4" idx="4"/>
            <a:endCxn id="44" idx="0"/>
          </p:cNvCxnSpPr>
          <p:nvPr/>
        </p:nvCxnSpPr>
        <p:spPr>
          <a:xfrm>
            <a:off x="4307260" y="2337572"/>
            <a:ext cx="33796" cy="738236"/>
          </a:xfrm>
          <a:prstGeom prst="line">
            <a:avLst/>
          </a:prstGeom>
          <a:ln w="57150">
            <a:solidFill>
              <a:srgbClr val="43C8F5"/>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43" name="Lige forbindelse 142">
            <a:extLst>
              <a:ext uri="{FF2B5EF4-FFF2-40B4-BE49-F238E27FC236}">
                <a16:creationId xmlns:a16="http://schemas.microsoft.com/office/drawing/2014/main" id="{A77C592A-EC4F-4C79-89AD-24D4D53BB33C}"/>
              </a:ext>
            </a:extLst>
          </p:cNvPr>
          <p:cNvCxnSpPr>
            <a:cxnSpLocks/>
            <a:stCxn id="73" idx="2"/>
            <a:endCxn id="67" idx="3"/>
          </p:cNvCxnSpPr>
          <p:nvPr/>
        </p:nvCxnSpPr>
        <p:spPr>
          <a:xfrm flipH="1" flipV="1">
            <a:off x="5535650" y="1840093"/>
            <a:ext cx="782033" cy="8497"/>
          </a:xfrm>
          <a:prstGeom prst="line">
            <a:avLst/>
          </a:prstGeom>
          <a:ln w="57150">
            <a:solidFill>
              <a:srgbClr val="43C8F5"/>
            </a:solidFill>
            <a:headEnd type="arrow" w="lg" len="lg"/>
            <a:tailEnd type="none" w="lg" len="med"/>
          </a:ln>
        </p:spPr>
        <p:style>
          <a:lnRef idx="1">
            <a:schemeClr val="accent1"/>
          </a:lnRef>
          <a:fillRef idx="0">
            <a:schemeClr val="accent1"/>
          </a:fillRef>
          <a:effectRef idx="0">
            <a:schemeClr val="accent1"/>
          </a:effectRef>
          <a:fontRef idx="minor">
            <a:schemeClr val="tx1"/>
          </a:fontRef>
        </p:style>
      </p:cxnSp>
      <p:cxnSp>
        <p:nvCxnSpPr>
          <p:cNvPr id="151" name="Lige forbindelse 150">
            <a:extLst>
              <a:ext uri="{FF2B5EF4-FFF2-40B4-BE49-F238E27FC236}">
                <a16:creationId xmlns:a16="http://schemas.microsoft.com/office/drawing/2014/main" id="{3227FA7E-DB9B-46BB-A292-F680F7340524}"/>
              </a:ext>
            </a:extLst>
          </p:cNvPr>
          <p:cNvCxnSpPr>
            <a:cxnSpLocks/>
            <a:endCxn id="111" idx="2"/>
          </p:cNvCxnSpPr>
          <p:nvPr/>
        </p:nvCxnSpPr>
        <p:spPr>
          <a:xfrm flipH="1" flipV="1">
            <a:off x="5519660" y="2988883"/>
            <a:ext cx="613859" cy="523344"/>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56" name="Lige forbindelse 155">
            <a:extLst>
              <a:ext uri="{FF2B5EF4-FFF2-40B4-BE49-F238E27FC236}">
                <a16:creationId xmlns:a16="http://schemas.microsoft.com/office/drawing/2014/main" id="{BAF61207-F9B7-45FC-BA5F-3F3191671D1C}"/>
              </a:ext>
            </a:extLst>
          </p:cNvPr>
          <p:cNvCxnSpPr>
            <a:cxnSpLocks/>
            <a:endCxn id="110" idx="2"/>
          </p:cNvCxnSpPr>
          <p:nvPr/>
        </p:nvCxnSpPr>
        <p:spPr>
          <a:xfrm flipH="1" flipV="1">
            <a:off x="6586351" y="2885684"/>
            <a:ext cx="206623" cy="398598"/>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cxnSp>
        <p:nvCxnSpPr>
          <p:cNvPr id="160" name="Lige forbindelse 159">
            <a:extLst>
              <a:ext uri="{FF2B5EF4-FFF2-40B4-BE49-F238E27FC236}">
                <a16:creationId xmlns:a16="http://schemas.microsoft.com/office/drawing/2014/main" id="{5666A161-65FB-456E-9801-094FCB4B84C7}"/>
              </a:ext>
            </a:extLst>
          </p:cNvPr>
          <p:cNvCxnSpPr>
            <a:cxnSpLocks/>
          </p:cNvCxnSpPr>
          <p:nvPr/>
        </p:nvCxnSpPr>
        <p:spPr>
          <a:xfrm flipV="1">
            <a:off x="8075580" y="2881013"/>
            <a:ext cx="233400" cy="450549"/>
          </a:xfrm>
          <a:prstGeom prst="line">
            <a:avLst/>
          </a:prstGeom>
          <a:ln w="28575">
            <a:solidFill>
              <a:srgbClr val="43C8F5"/>
            </a:solidFill>
            <a:headEnd type="arrow" w="lg" len="lg"/>
            <a:tailEnd type="none" w="lg" len="lg"/>
          </a:ln>
        </p:spPr>
        <p:style>
          <a:lnRef idx="1">
            <a:schemeClr val="accent1"/>
          </a:lnRef>
          <a:fillRef idx="0">
            <a:schemeClr val="accent1"/>
          </a:fillRef>
          <a:effectRef idx="0">
            <a:schemeClr val="accent1"/>
          </a:effectRef>
          <a:fontRef idx="minor">
            <a:schemeClr val="tx1"/>
          </a:fontRef>
        </p:style>
      </p:cxnSp>
      <p:grpSp>
        <p:nvGrpSpPr>
          <p:cNvPr id="2" name="Gruppe 1">
            <a:extLst>
              <a:ext uri="{FF2B5EF4-FFF2-40B4-BE49-F238E27FC236}">
                <a16:creationId xmlns:a16="http://schemas.microsoft.com/office/drawing/2014/main" id="{57774E3D-E5B4-4FFF-AC40-283C762780CC}"/>
              </a:ext>
            </a:extLst>
          </p:cNvPr>
          <p:cNvGrpSpPr/>
          <p:nvPr/>
        </p:nvGrpSpPr>
        <p:grpSpPr>
          <a:xfrm>
            <a:off x="5766382" y="4489899"/>
            <a:ext cx="2464876" cy="796196"/>
            <a:chOff x="6123195" y="4326806"/>
            <a:chExt cx="2464876" cy="796196"/>
          </a:xfrm>
        </p:grpSpPr>
        <p:sp>
          <p:nvSpPr>
            <p:cNvPr id="60" name="Ellipse 59">
              <a:extLst>
                <a:ext uri="{FF2B5EF4-FFF2-40B4-BE49-F238E27FC236}">
                  <a16:creationId xmlns:a16="http://schemas.microsoft.com/office/drawing/2014/main" id="{4129E1D2-72AE-48B5-A4B6-C667AE5F14B3}"/>
                </a:ext>
              </a:extLst>
            </p:cNvPr>
            <p:cNvSpPr/>
            <p:nvPr/>
          </p:nvSpPr>
          <p:spPr>
            <a:xfrm>
              <a:off x="6123195" y="4326806"/>
              <a:ext cx="2464876" cy="796196"/>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da-DK"/>
            </a:p>
          </p:txBody>
        </p:sp>
        <p:sp>
          <p:nvSpPr>
            <p:cNvPr id="66" name="Rektangel 65">
              <a:extLst>
                <a:ext uri="{FF2B5EF4-FFF2-40B4-BE49-F238E27FC236}">
                  <a16:creationId xmlns:a16="http://schemas.microsoft.com/office/drawing/2014/main" id="{0A07E5FF-116C-406F-A958-D04FE26C33A6}"/>
                </a:ext>
              </a:extLst>
            </p:cNvPr>
            <p:cNvSpPr/>
            <p:nvPr/>
          </p:nvSpPr>
          <p:spPr>
            <a:xfrm>
              <a:off x="6263026" y="4336522"/>
              <a:ext cx="2185214" cy="646331"/>
            </a:xfrm>
            <a:prstGeom prst="rect">
              <a:avLst/>
            </a:prstGeom>
          </p:spPr>
          <p:txBody>
            <a:bodyPr wrap="none">
              <a:spAutoFit/>
            </a:bodyPr>
            <a:lstStyle/>
            <a:p>
              <a:pPr algn="ctr"/>
              <a:r>
                <a:rPr lang="da-DK" b="1" dirty="0">
                  <a:solidFill>
                    <a:srgbClr val="F26A36"/>
                  </a:solidFill>
                  <a:latin typeface="Arial" panose="020B0604020202020204" pitchFamily="34" charset="0"/>
                  <a:ea typeface="Meiryo UI" panose="020B0604030504040204" pitchFamily="34" charset="-128"/>
                  <a:cs typeface="Arial" panose="020B0604020202020204" pitchFamily="34" charset="0"/>
                </a:rPr>
                <a:t>HELLE</a:t>
              </a:r>
              <a:r>
                <a:rPr lang="da-DK" b="1" dirty="0">
                  <a:solidFill>
                    <a:srgbClr val="EC4124"/>
                  </a:solidFill>
                  <a:latin typeface="Arial" panose="020B0604020202020204" pitchFamily="34" charset="0"/>
                  <a:ea typeface="Meiryo UI" panose="020B0604030504040204" pitchFamily="34" charset="-128"/>
                  <a:cs typeface="Arial" panose="020B0604020202020204" pitchFamily="34" charset="0"/>
                </a:rPr>
                <a:t> </a:t>
              </a:r>
            </a:p>
            <a:p>
              <a:pPr algn="ctr"/>
              <a:r>
                <a:rPr lang="da-DK" b="1" dirty="0">
                  <a:solidFill>
                    <a:srgbClr val="2E3640"/>
                  </a:solidFill>
                  <a:latin typeface="Arial" panose="020B0604020202020204" pitchFamily="34" charset="0"/>
                  <a:ea typeface="Meiryo UI" panose="020B0604030504040204" pitchFamily="34" charset="-128"/>
                  <a:cs typeface="Arial" panose="020B0604020202020204" pitchFamily="34" charset="0"/>
                </a:rPr>
                <a:t>Erhvervsudvikling</a:t>
              </a:r>
            </a:p>
          </p:txBody>
        </p:sp>
      </p:grpSp>
    </p:spTree>
    <p:extLst>
      <p:ext uri="{BB962C8B-B14F-4D97-AF65-F5344CB8AC3E}">
        <p14:creationId xmlns:p14="http://schemas.microsoft.com/office/powerpoint/2010/main" val="87770949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4CB45D1E-A109-4BE4-9DAF-AAEA6785E253}"/>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sp>
        <p:nvSpPr>
          <p:cNvPr id="26" name="Tekstfelt 1">
            <a:extLst>
              <a:ext uri="{FF2B5EF4-FFF2-40B4-BE49-F238E27FC236}">
                <a16:creationId xmlns:a16="http://schemas.microsoft.com/office/drawing/2014/main" id="{BD844A85-288E-4487-BC98-FCA585BCC5A5}"/>
              </a:ext>
            </a:extLst>
          </p:cNvPr>
          <p:cNvSpPr txBox="1"/>
          <p:nvPr/>
        </p:nvSpPr>
        <p:spPr>
          <a:xfrm>
            <a:off x="2155313" y="365357"/>
            <a:ext cx="4833374"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LANDSBYCHEF</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27" name="Billede 26" descr="C:\Users\Bruger\AppData\Local\Microsoft\Windows\INetCache\Content.Word\powertower_HELLE_logo_CMYK.JPG">
            <a:extLst>
              <a:ext uri="{FF2B5EF4-FFF2-40B4-BE49-F238E27FC236}">
                <a16:creationId xmlns:a16="http://schemas.microsoft.com/office/drawing/2014/main" id="{0793DB07-1D4C-49F8-8695-158633439CD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pic>
        <p:nvPicPr>
          <p:cNvPr id="6" name="Billede 5">
            <a:extLst>
              <a:ext uri="{FF2B5EF4-FFF2-40B4-BE49-F238E27FC236}">
                <a16:creationId xmlns:a16="http://schemas.microsoft.com/office/drawing/2014/main" id="{C38F4EAC-CAA1-4FDC-8265-8737303B884B}"/>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3151570" y="1481096"/>
            <a:ext cx="5662542" cy="3437413"/>
          </a:xfrm>
          <a:prstGeom prst="rect">
            <a:avLst/>
          </a:prstGeom>
        </p:spPr>
      </p:pic>
      <p:pic>
        <p:nvPicPr>
          <p:cNvPr id="8" name="Billede 7">
            <a:extLst>
              <a:ext uri="{FF2B5EF4-FFF2-40B4-BE49-F238E27FC236}">
                <a16:creationId xmlns:a16="http://schemas.microsoft.com/office/drawing/2014/main" id="{9C4F5CBF-A1AE-4BC0-A8DF-39B74889788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84" b="94282" l="9971" r="89443">
                        <a14:foregroundMark x1="89150" y1="39883" x2="89150" y2="39883"/>
                        <a14:foregroundMark x1="38416" y1="90762" x2="38416" y2="90762"/>
                        <a14:foregroundMark x1="34897" y1="94428" x2="34897" y2="94428"/>
                        <a14:foregroundMark x1="46921" y1="9384" x2="46921" y2="9384"/>
                        <a14:backgroundMark x1="20528" y1="89883" x2="20528" y2="89883"/>
                        <a14:backgroundMark x1="22581" y1="90762" x2="22581" y2="90762"/>
                        <a14:backgroundMark x1="80645" y1="90762" x2="80645" y2="90762"/>
                        <a14:backgroundMark x1="80059" y1="90323" x2="80059" y2="90323"/>
                      </a14:backgroundRemoval>
                    </a14:imgEffect>
                  </a14:imgLayer>
                </a14:imgProps>
              </a:ext>
            </a:extLst>
          </a:blip>
          <a:stretch>
            <a:fillRect/>
          </a:stretch>
        </p:blipFill>
        <p:spPr>
          <a:xfrm>
            <a:off x="607164" y="495979"/>
            <a:ext cx="3215443" cy="6430886"/>
          </a:xfrm>
          <a:prstGeom prst="rect">
            <a:avLst/>
          </a:prstGeom>
        </p:spPr>
      </p:pic>
      <p:sp>
        <p:nvSpPr>
          <p:cNvPr id="155" name="Tekstfelt 154">
            <a:extLst>
              <a:ext uri="{FF2B5EF4-FFF2-40B4-BE49-F238E27FC236}">
                <a16:creationId xmlns:a16="http://schemas.microsoft.com/office/drawing/2014/main" id="{28408542-4A8C-41E2-9B4D-FDA662C942A2}"/>
              </a:ext>
            </a:extLst>
          </p:cNvPr>
          <p:cNvSpPr txBox="1"/>
          <p:nvPr/>
        </p:nvSpPr>
        <p:spPr>
          <a:xfrm>
            <a:off x="3776356" y="6122606"/>
            <a:ext cx="1770727" cy="276999"/>
          </a:xfrm>
          <a:prstGeom prst="rect">
            <a:avLst/>
          </a:prstGeom>
          <a:noFill/>
        </p:spPr>
        <p:txBody>
          <a:bodyPr wrap="square" rtlCol="0">
            <a:spAutoFit/>
          </a:bodyPr>
          <a:lstStyle/>
          <a:p>
            <a:pPr algn="ctr"/>
            <a:r>
              <a:rPr lang="da-DK" sz="1200" b="1" dirty="0"/>
              <a:t>Foreninger</a:t>
            </a:r>
          </a:p>
        </p:txBody>
      </p:sp>
      <p:pic>
        <p:nvPicPr>
          <p:cNvPr id="157" name="Billede 156">
            <a:extLst>
              <a:ext uri="{FF2B5EF4-FFF2-40B4-BE49-F238E27FC236}">
                <a16:creationId xmlns:a16="http://schemas.microsoft.com/office/drawing/2014/main" id="{519B7EED-F069-4945-8B6C-52F92ACFABC0}"/>
              </a:ext>
            </a:extLst>
          </p:cNvPr>
          <p:cNvPicPr>
            <a:picLocks noChangeAspect="1"/>
          </p:cNvPicPr>
          <p:nvPr/>
        </p:nvPicPr>
        <p:blipFill>
          <a:blip r:embed="rId8"/>
          <a:stretch>
            <a:fillRect/>
          </a:stretch>
        </p:blipFill>
        <p:spPr>
          <a:xfrm>
            <a:off x="3915013" y="5103136"/>
            <a:ext cx="1517983" cy="1010149"/>
          </a:xfrm>
          <a:prstGeom prst="rect">
            <a:avLst/>
          </a:prstGeom>
        </p:spPr>
      </p:pic>
    </p:spTree>
    <p:extLst>
      <p:ext uri="{BB962C8B-B14F-4D97-AF65-F5344CB8AC3E}">
        <p14:creationId xmlns:p14="http://schemas.microsoft.com/office/powerpoint/2010/main" val="89709174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person, mand, væg, indendørs&#10;&#10;Beskrivelse, der er oprettet med meget høj sikkerhed">
            <a:extLst>
              <a:ext uri="{FF2B5EF4-FFF2-40B4-BE49-F238E27FC236}">
                <a16:creationId xmlns:a16="http://schemas.microsoft.com/office/drawing/2014/main" id="{C7C499B4-AA38-4309-8959-617605ED9292}"/>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36000" y="0"/>
            <a:ext cx="9180000" cy="6858000"/>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980248" y="365357"/>
            <a:ext cx="7183506"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BESØG POWER</a:t>
            </a:r>
            <a:r>
              <a:rPr lang="da-DK" sz="4800" b="1" cap="all" dirty="0">
                <a:solidFill>
                  <a:srgbClr val="2E3640"/>
                </a:solidFill>
                <a:latin typeface="Arial" panose="020B0604020202020204" pitchFamily="34" charset="0"/>
                <a:ea typeface="Meiryo UI" panose="020B0604030504040204" pitchFamily="34" charset="-128"/>
                <a:cs typeface="Arial" panose="020B0604020202020204" pitchFamily="34" charset="0"/>
              </a:rPr>
              <a:t>TOWER</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5" name="Billede 4">
            <a:extLst>
              <a:ext uri="{FF2B5EF4-FFF2-40B4-BE49-F238E27FC236}">
                <a16:creationId xmlns:a16="http://schemas.microsoft.com/office/drawing/2014/main" id="{AAA459A2-40D6-4C77-80B9-28B74D041520}"/>
              </a:ext>
            </a:extLst>
          </p:cNvPr>
          <p:cNvPicPr>
            <a:picLocks noChangeAspect="1"/>
          </p:cNvPicPr>
          <p:nvPr/>
        </p:nvPicPr>
        <p:blipFill>
          <a:blip r:embed="rId4"/>
          <a:stretch>
            <a:fillRect/>
          </a:stretch>
        </p:blipFill>
        <p:spPr>
          <a:xfrm>
            <a:off x="7969717" y="4587431"/>
            <a:ext cx="1029903" cy="1032161"/>
          </a:xfrm>
          <a:prstGeom prst="rect">
            <a:avLst/>
          </a:prstGeom>
        </p:spPr>
      </p:pic>
      <p:sp>
        <p:nvSpPr>
          <p:cNvPr id="7" name="Rektangel 6">
            <a:extLst>
              <a:ext uri="{FF2B5EF4-FFF2-40B4-BE49-F238E27FC236}">
                <a16:creationId xmlns:a16="http://schemas.microsoft.com/office/drawing/2014/main" id="{80535248-7BA0-4C06-A2EC-7171C9539FA9}"/>
              </a:ext>
            </a:extLst>
          </p:cNvPr>
          <p:cNvSpPr/>
          <p:nvPr/>
        </p:nvSpPr>
        <p:spPr>
          <a:xfrm>
            <a:off x="1903832" y="1623411"/>
            <a:ext cx="5336333" cy="2308324"/>
          </a:xfrm>
          <a:prstGeom prst="rect">
            <a:avLst/>
          </a:prstGeom>
        </p:spPr>
        <p:txBody>
          <a:bodyPr wrap="none">
            <a:spAutoFit/>
          </a:bodyPr>
          <a:lstStyle/>
          <a:p>
            <a:pPr algn="ctr"/>
            <a:r>
              <a:rPr lang="da-DK" sz="4800" b="1" u="sng" dirty="0">
                <a:solidFill>
                  <a:srgbClr val="002060"/>
                </a:solidFill>
                <a:effectLst>
                  <a:glow rad="63500">
                    <a:schemeClr val="accent3">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www.helleoest.dk</a:t>
            </a:r>
          </a:p>
          <a:p>
            <a:pPr algn="ctr"/>
            <a:endParaRPr lang="da-DK" sz="4800" b="1" u="sng" dirty="0">
              <a:solidFill>
                <a:srgbClr val="002060"/>
              </a:solidFill>
              <a:effectLst>
                <a:glow rad="63500">
                  <a:schemeClr val="accent3">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a:p>
            <a:pPr algn="ctr"/>
            <a:r>
              <a:rPr lang="da-DK" sz="4800" u="sng" dirty="0">
                <a:solidFill>
                  <a:srgbClr val="002060"/>
                </a:solidFill>
                <a:effectLst>
                  <a:glow rad="63500">
                    <a:schemeClr val="accent3">
                      <a:satMod val="175000"/>
                      <a:alpha val="40000"/>
                    </a:schemeClr>
                  </a:glow>
                  <a:outerShdw blurRad="38100" dist="38100" dir="2700000" algn="tl">
                    <a:srgbClr val="000000">
                      <a:alpha val="43137"/>
                    </a:srgbClr>
                  </a:outerShdw>
                </a:effectLst>
                <a:latin typeface="Arial" panose="020B0604020202020204" pitchFamily="34" charset="0"/>
                <a:ea typeface="Times New Roman" panose="02020603050405020304" pitchFamily="18" charset="0"/>
              </a:rPr>
              <a:t>menu/powertower </a:t>
            </a:r>
            <a:endParaRPr lang="da-DK" sz="4800" u="sng" dirty="0">
              <a:solidFill>
                <a:srgbClr val="002060"/>
              </a:solidFill>
              <a:effectLst>
                <a:glow rad="63500">
                  <a:schemeClr val="accent3">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7586506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person, mand, væg, indendørs&#10;&#10;Beskrivelse, der er oprettet med meget høj sikkerhed">
            <a:extLst>
              <a:ext uri="{FF2B5EF4-FFF2-40B4-BE49-F238E27FC236}">
                <a16:creationId xmlns:a16="http://schemas.microsoft.com/office/drawing/2014/main" id="{C7C499B4-AA38-4309-8959-617605ED9292}"/>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36000" y="0"/>
            <a:ext cx="9180000" cy="6858000"/>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16751" y="365357"/>
            <a:ext cx="9177512"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cap="all" dirty="0">
                <a:solidFill>
                  <a:srgbClr val="EC4124"/>
                </a:solidFill>
                <a:latin typeface="Arial" panose="020B0604020202020204" pitchFamily="34" charset="0"/>
                <a:ea typeface="Meiryo UI" panose="020B0604030504040204" pitchFamily="34" charset="-128"/>
                <a:cs typeface="Arial" panose="020B0604020202020204" pitchFamily="34" charset="0"/>
              </a:rPr>
              <a:t>FØRSTE KUNDER</a:t>
            </a:r>
            <a:r>
              <a:rPr lang="da-DK" sz="4800" b="1" cap="all" dirty="0">
                <a:solidFill>
                  <a:srgbClr val="2E3640"/>
                </a:solidFill>
                <a:latin typeface="Arial" panose="020B0604020202020204" pitchFamily="34" charset="0"/>
                <a:ea typeface="Meiryo UI" panose="020B0604030504040204" pitchFamily="34" charset="-128"/>
                <a:cs typeface="Arial" panose="020B0604020202020204" pitchFamily="34" charset="0"/>
              </a:rPr>
              <a:t> i BUTIKKEN</a:t>
            </a:r>
            <a:endParaRPr lang="da-DK" sz="4800"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pic>
        <p:nvPicPr>
          <p:cNvPr id="6" name="Billede 5" descr="C:\Users\Bruger\AppData\Local\Microsoft\Windows\INetCache\Content.Word\powertower_HELLE_logo_CMYK.JPG">
            <a:extLst>
              <a:ext uri="{FF2B5EF4-FFF2-40B4-BE49-F238E27FC236}">
                <a16:creationId xmlns:a16="http://schemas.microsoft.com/office/drawing/2014/main" id="{3847EAF7-0205-49A2-924E-28B7D49A678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pic>
        <p:nvPicPr>
          <p:cNvPr id="1026" name="Picture 2" descr="http://batisteco.dk/wp-content/uploads/2016/12/1416115_1280_12800_0_64_1200_750_2.jpg">
            <a:extLst>
              <a:ext uri="{FF2B5EF4-FFF2-40B4-BE49-F238E27FC236}">
                <a16:creationId xmlns:a16="http://schemas.microsoft.com/office/drawing/2014/main" id="{23150499-4425-420F-AACD-A71FB55F9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012" y="2310063"/>
            <a:ext cx="4283242" cy="2677026"/>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E26C747E-F3B2-432A-A148-BAA43587A5F4}"/>
              </a:ext>
            </a:extLst>
          </p:cNvPr>
          <p:cNvSpPr/>
          <p:nvPr/>
        </p:nvSpPr>
        <p:spPr>
          <a:xfrm>
            <a:off x="728279" y="1386733"/>
            <a:ext cx="3750707" cy="923330"/>
          </a:xfrm>
          <a:prstGeom prst="rect">
            <a:avLst/>
          </a:prstGeom>
        </p:spPr>
        <p:txBody>
          <a:bodyPr wrap="none">
            <a:spAutoFit/>
          </a:bodyPr>
          <a:lstStyle/>
          <a:p>
            <a:r>
              <a:rPr lang="da-DK" sz="5400" dirty="0"/>
              <a:t>batisteco.dk</a:t>
            </a:r>
          </a:p>
        </p:txBody>
      </p:sp>
      <p:pic>
        <p:nvPicPr>
          <p:cNvPr id="3" name="Billede 2">
            <a:extLst>
              <a:ext uri="{FF2B5EF4-FFF2-40B4-BE49-F238E27FC236}">
                <a16:creationId xmlns:a16="http://schemas.microsoft.com/office/drawing/2014/main" id="{17161459-344E-49DE-A6FC-FC55B42739F7}"/>
              </a:ext>
            </a:extLst>
          </p:cNvPr>
          <p:cNvPicPr>
            <a:picLocks noChangeAspect="1"/>
          </p:cNvPicPr>
          <p:nvPr/>
        </p:nvPicPr>
        <p:blipFill>
          <a:blip r:embed="rId6"/>
          <a:stretch>
            <a:fillRect/>
          </a:stretch>
        </p:blipFill>
        <p:spPr>
          <a:xfrm>
            <a:off x="5011521" y="2310063"/>
            <a:ext cx="3864289" cy="3032359"/>
          </a:xfrm>
          <a:prstGeom prst="rect">
            <a:avLst/>
          </a:prstGeom>
        </p:spPr>
      </p:pic>
      <p:sp>
        <p:nvSpPr>
          <p:cNvPr id="10" name="Rektangel 9">
            <a:extLst>
              <a:ext uri="{FF2B5EF4-FFF2-40B4-BE49-F238E27FC236}">
                <a16:creationId xmlns:a16="http://schemas.microsoft.com/office/drawing/2014/main" id="{30316C71-D05D-4D79-91DE-C69751B02472}"/>
              </a:ext>
            </a:extLst>
          </p:cNvPr>
          <p:cNvSpPr/>
          <p:nvPr/>
        </p:nvSpPr>
        <p:spPr>
          <a:xfrm>
            <a:off x="5011521" y="1386733"/>
            <a:ext cx="3668312" cy="923330"/>
          </a:xfrm>
          <a:prstGeom prst="rect">
            <a:avLst/>
          </a:prstGeom>
        </p:spPr>
        <p:txBody>
          <a:bodyPr wrap="none">
            <a:spAutoFit/>
          </a:bodyPr>
          <a:lstStyle/>
          <a:p>
            <a:r>
              <a:rPr lang="da-DK" sz="5400" dirty="0"/>
              <a:t>Møbelfabrik</a:t>
            </a:r>
          </a:p>
        </p:txBody>
      </p:sp>
    </p:spTree>
    <p:extLst>
      <p:ext uri="{BB962C8B-B14F-4D97-AF65-F5344CB8AC3E}">
        <p14:creationId xmlns:p14="http://schemas.microsoft.com/office/powerpoint/2010/main" val="388323680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28" y="3789040"/>
            <a:ext cx="9163456" cy="306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Kombinationstegning 11"/>
          <p:cNvSpPr/>
          <p:nvPr/>
        </p:nvSpPr>
        <p:spPr>
          <a:xfrm>
            <a:off x="-9728" y="3712960"/>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Kombinationstegning 9"/>
          <p:cNvSpPr/>
          <p:nvPr/>
        </p:nvSpPr>
        <p:spPr>
          <a:xfrm>
            <a:off x="-36512" y="3779312"/>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8" name="Gruppe 137">
            <a:extLst>
              <a:ext uri="{FF2B5EF4-FFF2-40B4-BE49-F238E27FC236}">
                <a16:creationId xmlns:a16="http://schemas.microsoft.com/office/drawing/2014/main" id="{0ADA1CF0-7699-4B87-8D19-54E8603A022E}"/>
              </a:ext>
            </a:extLst>
          </p:cNvPr>
          <p:cNvGrpSpPr/>
          <p:nvPr/>
        </p:nvGrpSpPr>
        <p:grpSpPr>
          <a:xfrm>
            <a:off x="7392286" y="305461"/>
            <a:ext cx="1258888" cy="352425"/>
            <a:chOff x="7427909" y="2684770"/>
            <a:chExt cx="1258888" cy="352425"/>
          </a:xfrm>
        </p:grpSpPr>
        <p:pic>
          <p:nvPicPr>
            <p:cNvPr id="139" name="Picture 2" descr="fugle1sort_1">
              <a:extLst>
                <a:ext uri="{FF2B5EF4-FFF2-40B4-BE49-F238E27FC236}">
                  <a16:creationId xmlns:a16="http://schemas.microsoft.com/office/drawing/2014/main" id="{9AA94C3E-72DE-4D81-8084-83D06E14BAF1}"/>
                </a:ext>
              </a:extLst>
            </p:cNvPr>
            <p:cNvPicPr>
              <a:picLocks noChangeAspect="1" noChangeArrowheads="1"/>
            </p:cNvPicPr>
            <p:nvPr/>
          </p:nvPicPr>
          <p:blipFill>
            <a:blip r:embed="rId2"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29399" t="23141" r="25099" b="61111"/>
            <a:stretch>
              <a:fillRect/>
            </a:stretch>
          </p:blipFill>
          <p:spPr bwMode="auto">
            <a:xfrm>
              <a:off x="7427909" y="2714933"/>
              <a:ext cx="9318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0" name="Picture 3" descr="fugle1sort_1">
              <a:extLst>
                <a:ext uri="{FF2B5EF4-FFF2-40B4-BE49-F238E27FC236}">
                  <a16:creationId xmlns:a16="http://schemas.microsoft.com/office/drawing/2014/main" id="{0D601C24-C91D-447F-9C02-085F41D015B4}"/>
                </a:ext>
              </a:extLst>
            </p:cNvPr>
            <p:cNvPicPr>
              <a:picLocks noChangeAspect="1" noChangeArrowheads="1"/>
            </p:cNvPicPr>
            <p:nvPr/>
          </p:nvPicPr>
          <p:blipFill>
            <a:blip r:embed="rId3"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17175" t="25491" r="70235" b="57347"/>
            <a:stretch>
              <a:fillRect/>
            </a:stretch>
          </p:blipFill>
          <p:spPr bwMode="auto">
            <a:xfrm>
              <a:off x="8428035" y="2684770"/>
              <a:ext cx="2587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33" name="Gruppe 32">
            <a:extLst>
              <a:ext uri="{FF2B5EF4-FFF2-40B4-BE49-F238E27FC236}">
                <a16:creationId xmlns:a16="http://schemas.microsoft.com/office/drawing/2014/main" id="{DFD6507A-F98D-43B6-B916-64F38AC6DC9E}"/>
              </a:ext>
            </a:extLst>
          </p:cNvPr>
          <p:cNvGrpSpPr/>
          <p:nvPr/>
        </p:nvGrpSpPr>
        <p:grpSpPr>
          <a:xfrm>
            <a:off x="2488998" y="1219627"/>
            <a:ext cx="2388765" cy="3185019"/>
            <a:chOff x="2244693" y="1440099"/>
            <a:chExt cx="2388765" cy="3185019"/>
          </a:xfrm>
        </p:grpSpPr>
        <p:pic>
          <p:nvPicPr>
            <p:cNvPr id="19" name="Billede 18" descr="Et billede, der indeholder person, mand, væg, indendørs&#10;&#10;Beskrivelse, der er oprettet med meget høj sikkerhed">
              <a:extLst>
                <a:ext uri="{FF2B5EF4-FFF2-40B4-BE49-F238E27FC236}">
                  <a16:creationId xmlns:a16="http://schemas.microsoft.com/office/drawing/2014/main" id="{5B817E27-84BC-435F-91C0-CB62D6B52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693" y="1440099"/>
              <a:ext cx="2388765" cy="31850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pic>
        <p:sp>
          <p:nvSpPr>
            <p:cNvPr id="32" name="Tekstfelt 31">
              <a:extLst>
                <a:ext uri="{FF2B5EF4-FFF2-40B4-BE49-F238E27FC236}">
                  <a16:creationId xmlns:a16="http://schemas.microsoft.com/office/drawing/2014/main" id="{4AD76865-E304-4165-A31E-88AEBBD4A431}"/>
                </a:ext>
              </a:extLst>
            </p:cNvPr>
            <p:cNvSpPr txBox="1"/>
            <p:nvPr/>
          </p:nvSpPr>
          <p:spPr>
            <a:xfrm>
              <a:off x="2442569" y="3712960"/>
              <a:ext cx="1993012"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da-DK" dirty="0"/>
                <a:t>Formand </a:t>
              </a:r>
            </a:p>
            <a:p>
              <a:pPr algn="ctr"/>
              <a:r>
                <a:rPr lang="da-DK" dirty="0"/>
                <a:t>Finn Ladegaard       </a:t>
              </a:r>
            </a:p>
          </p:txBody>
        </p:sp>
      </p:grpSp>
      <p:sp>
        <p:nvSpPr>
          <p:cNvPr id="141" name="Tekstfelt 1">
            <a:extLst>
              <a:ext uri="{FF2B5EF4-FFF2-40B4-BE49-F238E27FC236}">
                <a16:creationId xmlns:a16="http://schemas.microsoft.com/office/drawing/2014/main" id="{3E7DB032-8B26-45CE-85D4-CBF70D991789}"/>
              </a:ext>
            </a:extLst>
          </p:cNvPr>
          <p:cNvSpPr txBox="1"/>
          <p:nvPr/>
        </p:nvSpPr>
        <p:spPr>
          <a:xfrm>
            <a:off x="1024618" y="365357"/>
            <a:ext cx="7094764"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dirty="0">
                <a:solidFill>
                  <a:schemeClr val="tx1">
                    <a:lumMod val="65000"/>
                    <a:lumOff val="35000"/>
                  </a:schemeClr>
                </a:solidFill>
                <a:effectLst>
                  <a:outerShdw blurRad="38100" dist="19050" dir="2700000" algn="tl">
                    <a:schemeClr val="dk1">
                      <a:alpha val="40000"/>
                    </a:schemeClr>
                  </a:outerShdw>
                </a:effectLst>
                <a:latin typeface="Cambria" panose="02040503050406030204" pitchFamily="18" charset="0"/>
                <a:ea typeface="Meiryo UI" panose="020B0604030504040204" pitchFamily="34" charset="-128"/>
                <a:cs typeface="Meiryo UI" panose="020B0604030504040204" pitchFamily="34" charset="-128"/>
              </a:rPr>
              <a:t>Udviklingsrådet Helle Vest</a:t>
            </a:r>
          </a:p>
        </p:txBody>
      </p:sp>
      <p:pic>
        <p:nvPicPr>
          <p:cNvPr id="37" name="Billede 36">
            <a:extLst>
              <a:ext uri="{FF2B5EF4-FFF2-40B4-BE49-F238E27FC236}">
                <a16:creationId xmlns:a16="http://schemas.microsoft.com/office/drawing/2014/main" id="{BF4AF8A3-B51E-47B3-B9BA-286D6C26C075}"/>
              </a:ext>
            </a:extLst>
          </p:cNvPr>
          <p:cNvPicPr>
            <a:picLocks noChangeAspect="1"/>
          </p:cNvPicPr>
          <p:nvPr/>
        </p:nvPicPr>
        <p:blipFill>
          <a:blip r:embed="rId5"/>
          <a:stretch>
            <a:fillRect/>
          </a:stretch>
        </p:blipFill>
        <p:spPr>
          <a:xfrm>
            <a:off x="104325" y="-7317"/>
            <a:ext cx="1158397" cy="1160937"/>
          </a:xfrm>
          <a:prstGeom prst="rect">
            <a:avLst/>
          </a:prstGeom>
        </p:spPr>
      </p:pic>
      <p:pic>
        <p:nvPicPr>
          <p:cNvPr id="35" name="Billede 34" descr="Et billede, der indeholder mand, person, væg, indendørs&#10;&#10;Beskrivelse, der er oprettet med meget høj sikkerhed">
            <a:extLst>
              <a:ext uri="{FF2B5EF4-FFF2-40B4-BE49-F238E27FC236}">
                <a16:creationId xmlns:a16="http://schemas.microsoft.com/office/drawing/2014/main" id="{47C6D90C-ED64-4C47-922E-D3C428B5B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9684" y="1247605"/>
            <a:ext cx="1620000" cy="2160000"/>
          </a:xfrm>
          <a:prstGeom prst="rect">
            <a:avLst/>
          </a:prstGeom>
        </p:spPr>
      </p:pic>
      <p:pic>
        <p:nvPicPr>
          <p:cNvPr id="36" name="Billede 35">
            <a:extLst>
              <a:ext uri="{FF2B5EF4-FFF2-40B4-BE49-F238E27FC236}">
                <a16:creationId xmlns:a16="http://schemas.microsoft.com/office/drawing/2014/main" id="{BB7F3D40-249C-406A-8DFE-BE2FD257A103}"/>
              </a:ext>
            </a:extLst>
          </p:cNvPr>
          <p:cNvPicPr>
            <a:picLocks noChangeAspect="1"/>
          </p:cNvPicPr>
          <p:nvPr/>
        </p:nvPicPr>
        <p:blipFill>
          <a:blip r:embed="rId7"/>
          <a:stretch>
            <a:fillRect/>
          </a:stretch>
        </p:blipFill>
        <p:spPr>
          <a:xfrm>
            <a:off x="6250986" y="1649994"/>
            <a:ext cx="1620000" cy="2160000"/>
          </a:xfrm>
          <a:prstGeom prst="rect">
            <a:avLst/>
          </a:prstGeom>
        </p:spPr>
      </p:pic>
      <p:pic>
        <p:nvPicPr>
          <p:cNvPr id="38" name="Billede 37">
            <a:extLst>
              <a:ext uri="{FF2B5EF4-FFF2-40B4-BE49-F238E27FC236}">
                <a16:creationId xmlns:a16="http://schemas.microsoft.com/office/drawing/2014/main" id="{A70356EC-38F1-4636-9027-B739A4D3E119}"/>
              </a:ext>
            </a:extLst>
          </p:cNvPr>
          <p:cNvPicPr>
            <a:picLocks noChangeAspect="1"/>
          </p:cNvPicPr>
          <p:nvPr/>
        </p:nvPicPr>
        <p:blipFill>
          <a:blip r:embed="rId8"/>
          <a:stretch>
            <a:fillRect/>
          </a:stretch>
        </p:blipFill>
        <p:spPr>
          <a:xfrm>
            <a:off x="7363806" y="2887810"/>
            <a:ext cx="1620000" cy="2160000"/>
          </a:xfrm>
          <a:prstGeom prst="rect">
            <a:avLst/>
          </a:prstGeom>
        </p:spPr>
      </p:pic>
      <p:pic>
        <p:nvPicPr>
          <p:cNvPr id="39" name="Billede 38">
            <a:extLst>
              <a:ext uri="{FF2B5EF4-FFF2-40B4-BE49-F238E27FC236}">
                <a16:creationId xmlns:a16="http://schemas.microsoft.com/office/drawing/2014/main" id="{73F26A01-0905-42F4-B508-4D0D8BD8F9CC}"/>
              </a:ext>
            </a:extLst>
          </p:cNvPr>
          <p:cNvPicPr>
            <a:picLocks noChangeAspect="1"/>
          </p:cNvPicPr>
          <p:nvPr/>
        </p:nvPicPr>
        <p:blipFill>
          <a:blip r:embed="rId9"/>
          <a:stretch>
            <a:fillRect/>
          </a:stretch>
        </p:blipFill>
        <p:spPr>
          <a:xfrm>
            <a:off x="6032817" y="3937128"/>
            <a:ext cx="1620000" cy="2160000"/>
          </a:xfrm>
          <a:prstGeom prst="rect">
            <a:avLst/>
          </a:prstGeom>
        </p:spPr>
      </p:pic>
      <p:pic>
        <p:nvPicPr>
          <p:cNvPr id="29" name="Billede 28">
            <a:extLst>
              <a:ext uri="{FF2B5EF4-FFF2-40B4-BE49-F238E27FC236}">
                <a16:creationId xmlns:a16="http://schemas.microsoft.com/office/drawing/2014/main" id="{C5B59204-403B-424F-A693-21B7463A82E2}"/>
              </a:ext>
            </a:extLst>
          </p:cNvPr>
          <p:cNvPicPr>
            <a:picLocks noChangeAspect="1"/>
          </p:cNvPicPr>
          <p:nvPr/>
        </p:nvPicPr>
        <p:blipFill>
          <a:blip r:embed="rId10"/>
          <a:stretch>
            <a:fillRect/>
          </a:stretch>
        </p:blipFill>
        <p:spPr>
          <a:xfrm>
            <a:off x="4705862" y="4515757"/>
            <a:ext cx="1620000" cy="2160000"/>
          </a:xfrm>
          <a:prstGeom prst="rect">
            <a:avLst/>
          </a:prstGeom>
        </p:spPr>
      </p:pic>
      <p:pic>
        <p:nvPicPr>
          <p:cNvPr id="31" name="Billede 30">
            <a:extLst>
              <a:ext uri="{FF2B5EF4-FFF2-40B4-BE49-F238E27FC236}">
                <a16:creationId xmlns:a16="http://schemas.microsoft.com/office/drawing/2014/main" id="{376E8F9F-BD93-499D-A062-1F8533034D80}"/>
              </a:ext>
            </a:extLst>
          </p:cNvPr>
          <p:cNvPicPr>
            <a:picLocks noChangeAspect="1"/>
          </p:cNvPicPr>
          <p:nvPr/>
        </p:nvPicPr>
        <p:blipFill rotWithShape="1">
          <a:blip r:embed="rId11"/>
          <a:srcRect l="10218" r="17562"/>
          <a:stretch/>
        </p:blipFill>
        <p:spPr>
          <a:xfrm>
            <a:off x="3295461" y="4737979"/>
            <a:ext cx="1575303" cy="2095500"/>
          </a:xfrm>
          <a:prstGeom prst="rect">
            <a:avLst/>
          </a:prstGeom>
        </p:spPr>
      </p:pic>
      <p:grpSp>
        <p:nvGrpSpPr>
          <p:cNvPr id="42" name="Gruppe 41">
            <a:extLst>
              <a:ext uri="{FF2B5EF4-FFF2-40B4-BE49-F238E27FC236}">
                <a16:creationId xmlns:a16="http://schemas.microsoft.com/office/drawing/2014/main" id="{9504F5E2-AAD3-4EF6-B267-E43393232074}"/>
              </a:ext>
            </a:extLst>
          </p:cNvPr>
          <p:cNvGrpSpPr/>
          <p:nvPr/>
        </p:nvGrpSpPr>
        <p:grpSpPr>
          <a:xfrm>
            <a:off x="306701" y="1299557"/>
            <a:ext cx="2120376" cy="1055097"/>
            <a:chOff x="2494629" y="2757245"/>
            <a:chExt cx="2120376" cy="1055097"/>
          </a:xfrm>
        </p:grpSpPr>
        <p:pic>
          <p:nvPicPr>
            <p:cNvPr id="43" name="Picture 2" descr="Billedresultat for byskilt">
              <a:extLst>
                <a:ext uri="{FF2B5EF4-FFF2-40B4-BE49-F238E27FC236}">
                  <a16:creationId xmlns:a16="http://schemas.microsoft.com/office/drawing/2014/main" id="{68DC7B5E-E290-4C20-BD21-E95BA26036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44" name="Tekstfelt 43">
              <a:extLst>
                <a:ext uri="{FF2B5EF4-FFF2-40B4-BE49-F238E27FC236}">
                  <a16:creationId xmlns:a16="http://schemas.microsoft.com/office/drawing/2014/main" id="{E8976A66-4A09-4629-9AB3-11BB8655867E}"/>
                </a:ext>
              </a:extLst>
            </p:cNvPr>
            <p:cNvSpPr txBox="1"/>
            <p:nvPr/>
          </p:nvSpPr>
          <p:spPr>
            <a:xfrm>
              <a:off x="2494629" y="2878885"/>
              <a:ext cx="2120376" cy="400110"/>
            </a:xfrm>
            <a:prstGeom prst="rect">
              <a:avLst/>
            </a:prstGeom>
            <a:noFill/>
          </p:spPr>
          <p:txBody>
            <a:bodyPr wrap="square" rtlCol="0">
              <a:spAutoFit/>
            </a:bodyPr>
            <a:lstStyle/>
            <a:p>
              <a:pPr algn="ctr"/>
              <a:r>
                <a:rPr lang="da-DK" sz="2000" b="1" spc="300" dirty="0">
                  <a:latin typeface="Arial" panose="020B0604020202020204" pitchFamily="34" charset="0"/>
                  <a:cs typeface="Arial" panose="020B0604020202020204" pitchFamily="34" charset="0"/>
                </a:rPr>
                <a:t>NÆSBJERG</a:t>
              </a:r>
            </a:p>
          </p:txBody>
        </p:sp>
      </p:grpSp>
      <p:grpSp>
        <p:nvGrpSpPr>
          <p:cNvPr id="45" name="Gruppe 44">
            <a:extLst>
              <a:ext uri="{FF2B5EF4-FFF2-40B4-BE49-F238E27FC236}">
                <a16:creationId xmlns:a16="http://schemas.microsoft.com/office/drawing/2014/main" id="{D4B48EFF-48EA-4EA4-8C01-078AF3D7A3D2}"/>
              </a:ext>
            </a:extLst>
          </p:cNvPr>
          <p:cNvGrpSpPr/>
          <p:nvPr/>
        </p:nvGrpSpPr>
        <p:grpSpPr>
          <a:xfrm>
            <a:off x="306701" y="2554045"/>
            <a:ext cx="2120376" cy="1055097"/>
            <a:chOff x="2494629" y="2757245"/>
            <a:chExt cx="2120376" cy="1055097"/>
          </a:xfrm>
        </p:grpSpPr>
        <p:pic>
          <p:nvPicPr>
            <p:cNvPr id="46" name="Picture 2" descr="Billedresultat for byskilt">
              <a:extLst>
                <a:ext uri="{FF2B5EF4-FFF2-40B4-BE49-F238E27FC236}">
                  <a16:creationId xmlns:a16="http://schemas.microsoft.com/office/drawing/2014/main" id="{90118E0B-2B2C-4DF9-A1DE-E679362237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47" name="Tekstfelt 46">
              <a:extLst>
                <a:ext uri="{FF2B5EF4-FFF2-40B4-BE49-F238E27FC236}">
                  <a16:creationId xmlns:a16="http://schemas.microsoft.com/office/drawing/2014/main" id="{E5DB46EB-8C61-40EB-AEAB-9798B83C42C6}"/>
                </a:ext>
              </a:extLst>
            </p:cNvPr>
            <p:cNvSpPr txBox="1"/>
            <p:nvPr/>
          </p:nvSpPr>
          <p:spPr>
            <a:xfrm>
              <a:off x="2494629" y="2878885"/>
              <a:ext cx="2120376" cy="400110"/>
            </a:xfrm>
            <a:prstGeom prst="rect">
              <a:avLst/>
            </a:prstGeom>
            <a:noFill/>
          </p:spPr>
          <p:txBody>
            <a:bodyPr wrap="square" rtlCol="0">
              <a:spAutoFit/>
            </a:bodyPr>
            <a:lstStyle/>
            <a:p>
              <a:pPr algn="ctr"/>
              <a:r>
                <a:rPr lang="da-DK" sz="2000" b="1" spc="70" dirty="0">
                  <a:latin typeface="Arial" panose="020B0604020202020204" pitchFamily="34" charset="0"/>
                  <a:cs typeface="Arial" panose="020B0604020202020204" pitchFamily="34" charset="0"/>
                </a:rPr>
                <a:t>NORDENSKOV</a:t>
              </a:r>
            </a:p>
          </p:txBody>
        </p:sp>
      </p:grpSp>
      <p:grpSp>
        <p:nvGrpSpPr>
          <p:cNvPr id="48" name="Gruppe 47">
            <a:extLst>
              <a:ext uri="{FF2B5EF4-FFF2-40B4-BE49-F238E27FC236}">
                <a16:creationId xmlns:a16="http://schemas.microsoft.com/office/drawing/2014/main" id="{B9254CBF-8F5E-43F4-8B6A-16F4E4547F5E}"/>
              </a:ext>
            </a:extLst>
          </p:cNvPr>
          <p:cNvGrpSpPr/>
          <p:nvPr/>
        </p:nvGrpSpPr>
        <p:grpSpPr>
          <a:xfrm>
            <a:off x="306701" y="3894394"/>
            <a:ext cx="2120376" cy="1055097"/>
            <a:chOff x="2494629" y="2757245"/>
            <a:chExt cx="2120376" cy="1055097"/>
          </a:xfrm>
        </p:grpSpPr>
        <p:pic>
          <p:nvPicPr>
            <p:cNvPr id="49" name="Picture 2" descr="Billedresultat for byskilt">
              <a:extLst>
                <a:ext uri="{FF2B5EF4-FFF2-40B4-BE49-F238E27FC236}">
                  <a16:creationId xmlns:a16="http://schemas.microsoft.com/office/drawing/2014/main" id="{B2EFE969-2B67-4A56-9BD3-8CAD4D74B7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50" name="Tekstfelt 49">
              <a:extLst>
                <a:ext uri="{FF2B5EF4-FFF2-40B4-BE49-F238E27FC236}">
                  <a16:creationId xmlns:a16="http://schemas.microsoft.com/office/drawing/2014/main" id="{F5BECBE9-989C-41C0-92E3-EC127D6A0AB5}"/>
                </a:ext>
              </a:extLst>
            </p:cNvPr>
            <p:cNvSpPr txBox="1"/>
            <p:nvPr/>
          </p:nvSpPr>
          <p:spPr>
            <a:xfrm>
              <a:off x="2494629" y="2878885"/>
              <a:ext cx="2120376" cy="400110"/>
            </a:xfrm>
            <a:prstGeom prst="rect">
              <a:avLst/>
            </a:prstGeom>
            <a:noFill/>
          </p:spPr>
          <p:txBody>
            <a:bodyPr wrap="square" rtlCol="0">
              <a:spAutoFit/>
            </a:bodyPr>
            <a:lstStyle/>
            <a:p>
              <a:pPr algn="ctr"/>
              <a:r>
                <a:rPr lang="da-DK" sz="2000" b="1" spc="300" dirty="0">
                  <a:latin typeface="Arial" panose="020B0604020202020204" pitchFamily="34" charset="0"/>
                  <a:cs typeface="Arial" panose="020B0604020202020204" pitchFamily="34" charset="0"/>
                </a:rPr>
                <a:t>ROUTSHØJE</a:t>
              </a:r>
            </a:p>
          </p:txBody>
        </p:sp>
      </p:grpSp>
      <p:grpSp>
        <p:nvGrpSpPr>
          <p:cNvPr id="51" name="Gruppe 50">
            <a:extLst>
              <a:ext uri="{FF2B5EF4-FFF2-40B4-BE49-F238E27FC236}">
                <a16:creationId xmlns:a16="http://schemas.microsoft.com/office/drawing/2014/main" id="{4536CE50-551F-4EF0-9AB9-F9BA873046E1}"/>
              </a:ext>
            </a:extLst>
          </p:cNvPr>
          <p:cNvGrpSpPr/>
          <p:nvPr/>
        </p:nvGrpSpPr>
        <p:grpSpPr>
          <a:xfrm>
            <a:off x="306701" y="5239632"/>
            <a:ext cx="2120376" cy="1055097"/>
            <a:chOff x="2494629" y="2757245"/>
            <a:chExt cx="2120376" cy="1055097"/>
          </a:xfrm>
        </p:grpSpPr>
        <p:pic>
          <p:nvPicPr>
            <p:cNvPr id="52" name="Picture 2" descr="Billedresultat for byskilt">
              <a:extLst>
                <a:ext uri="{FF2B5EF4-FFF2-40B4-BE49-F238E27FC236}">
                  <a16:creationId xmlns:a16="http://schemas.microsoft.com/office/drawing/2014/main" id="{F4B6A5A3-795F-4FD2-9B37-81EF903661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9721" y="2757245"/>
              <a:ext cx="2110193" cy="1055097"/>
            </a:xfrm>
            <a:prstGeom prst="rect">
              <a:avLst/>
            </a:prstGeom>
            <a:noFill/>
            <a:extLst>
              <a:ext uri="{909E8E84-426E-40DD-AFC4-6F175D3DCCD1}">
                <a14:hiddenFill xmlns:a14="http://schemas.microsoft.com/office/drawing/2010/main">
                  <a:solidFill>
                    <a:srgbClr val="FFFFFF"/>
                  </a:solidFill>
                </a14:hiddenFill>
              </a:ext>
            </a:extLst>
          </p:spPr>
        </p:pic>
        <p:sp>
          <p:nvSpPr>
            <p:cNvPr id="53" name="Tekstfelt 52">
              <a:extLst>
                <a:ext uri="{FF2B5EF4-FFF2-40B4-BE49-F238E27FC236}">
                  <a16:creationId xmlns:a16="http://schemas.microsoft.com/office/drawing/2014/main" id="{B205658E-CE64-41E4-907E-5634980A7971}"/>
                </a:ext>
              </a:extLst>
            </p:cNvPr>
            <p:cNvSpPr txBox="1"/>
            <p:nvPr/>
          </p:nvSpPr>
          <p:spPr>
            <a:xfrm>
              <a:off x="2494629" y="2878885"/>
              <a:ext cx="2120376" cy="400110"/>
            </a:xfrm>
            <a:prstGeom prst="rect">
              <a:avLst/>
            </a:prstGeom>
            <a:noFill/>
          </p:spPr>
          <p:txBody>
            <a:bodyPr wrap="square" rtlCol="0">
              <a:spAutoFit/>
            </a:bodyPr>
            <a:lstStyle/>
            <a:p>
              <a:pPr algn="ctr"/>
              <a:r>
                <a:rPr lang="da-DK" sz="2000" b="1" spc="300" dirty="0">
                  <a:latin typeface="Arial" panose="020B0604020202020204" pitchFamily="34" charset="0"/>
                  <a:cs typeface="Arial" panose="020B0604020202020204" pitchFamily="34" charset="0"/>
                </a:rPr>
                <a:t>ROUST</a:t>
              </a:r>
            </a:p>
          </p:txBody>
        </p:sp>
      </p:grpSp>
    </p:spTree>
    <p:extLst>
      <p:ext uri="{BB962C8B-B14F-4D97-AF65-F5344CB8AC3E}">
        <p14:creationId xmlns:p14="http://schemas.microsoft.com/office/powerpoint/2010/main" val="2390369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descr="Et billede, der indeholder person, mand, væg, indendørs&#10;&#10;Beskrivelse, der er oprettet med meget høj sikkerhed">
            <a:extLst>
              <a:ext uri="{FF2B5EF4-FFF2-40B4-BE49-F238E27FC236}">
                <a16:creationId xmlns:a16="http://schemas.microsoft.com/office/drawing/2014/main" id="{B106EADA-768E-4D8C-AA6E-E99112312D36}"/>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8000" y="0"/>
            <a:ext cx="9180000" cy="6858000"/>
          </a:xfrm>
          <a:prstGeom prst="rect">
            <a:avLst/>
          </a:prstGeom>
        </p:spPr>
      </p:pic>
      <p:grpSp>
        <p:nvGrpSpPr>
          <p:cNvPr id="11" name="Gruppe 10">
            <a:extLst>
              <a:ext uri="{FF2B5EF4-FFF2-40B4-BE49-F238E27FC236}">
                <a16:creationId xmlns:a16="http://schemas.microsoft.com/office/drawing/2014/main" id="{37AC1D7D-5FC8-429D-ADE5-1094FA7695E2}"/>
              </a:ext>
            </a:extLst>
          </p:cNvPr>
          <p:cNvGrpSpPr>
            <a:grpSpLocks noChangeAspect="1"/>
          </p:cNvGrpSpPr>
          <p:nvPr/>
        </p:nvGrpSpPr>
        <p:grpSpPr>
          <a:xfrm>
            <a:off x="214164" y="1617076"/>
            <a:ext cx="8662104" cy="3553682"/>
            <a:chOff x="-99588" y="904593"/>
            <a:chExt cx="9143999" cy="4116977"/>
          </a:xfrm>
        </p:grpSpPr>
        <p:pic>
          <p:nvPicPr>
            <p:cNvPr id="13" name="Picture 2" descr="Billedresultat for fabrik tegning">
              <a:extLst>
                <a:ext uri="{FF2B5EF4-FFF2-40B4-BE49-F238E27FC236}">
                  <a16:creationId xmlns:a16="http://schemas.microsoft.com/office/drawing/2014/main" id="{91388389-E50B-44E6-B95B-CD0197D3D5A0}"/>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11809"/>
            <a:stretch/>
          </p:blipFill>
          <p:spPr bwMode="auto">
            <a:xfrm>
              <a:off x="-99588" y="904593"/>
              <a:ext cx="9143999" cy="4116977"/>
            </a:xfrm>
            <a:prstGeom prst="rect">
              <a:avLst/>
            </a:prstGeom>
            <a:noFill/>
            <a:extLst>
              <a:ext uri="{909E8E84-426E-40DD-AFC4-6F175D3DCCD1}">
                <a14:hiddenFill xmlns:a14="http://schemas.microsoft.com/office/drawing/2010/main">
                  <a:solidFill>
                    <a:srgbClr val="FFFFFF"/>
                  </a:solidFill>
                </a14:hiddenFill>
              </a:ext>
            </a:extLst>
          </p:spPr>
        </p:pic>
        <p:sp>
          <p:nvSpPr>
            <p:cNvPr id="14" name="Parallelogram 13">
              <a:extLst>
                <a:ext uri="{FF2B5EF4-FFF2-40B4-BE49-F238E27FC236}">
                  <a16:creationId xmlns:a16="http://schemas.microsoft.com/office/drawing/2014/main" id="{0F3941A4-0988-43EF-A1E2-F7A7D76D11D6}"/>
                </a:ext>
              </a:extLst>
            </p:cNvPr>
            <p:cNvSpPr/>
            <p:nvPr/>
          </p:nvSpPr>
          <p:spPr>
            <a:xfrm rot="10036071">
              <a:off x="2625839" y="3717481"/>
              <a:ext cx="1481209" cy="841830"/>
            </a:xfrm>
            <a:prstGeom prst="parallelogram">
              <a:avLst>
                <a:gd name="adj" fmla="val 15323"/>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A12CBF06-BCC7-4195-9925-E215AECA3372}"/>
                </a:ext>
              </a:extLst>
            </p:cNvPr>
            <p:cNvSpPr/>
            <p:nvPr/>
          </p:nvSpPr>
          <p:spPr>
            <a:xfrm>
              <a:off x="2542849" y="3989037"/>
              <a:ext cx="300233" cy="588375"/>
            </a:xfrm>
            <a:prstGeom prst="rect">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970E0315-D0F3-4FE4-8CC3-96571CB07151}"/>
                </a:ext>
              </a:extLst>
            </p:cNvPr>
            <p:cNvSpPr/>
            <p:nvPr/>
          </p:nvSpPr>
          <p:spPr>
            <a:xfrm rot="20586843">
              <a:off x="2645036" y="3702531"/>
              <a:ext cx="844290" cy="286776"/>
            </a:xfrm>
            <a:prstGeom prst="rect">
              <a:avLst/>
            </a:prstGeom>
            <a:solidFill>
              <a:srgbClr val="A5A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Kombinationstegning: figur 16">
              <a:extLst>
                <a:ext uri="{FF2B5EF4-FFF2-40B4-BE49-F238E27FC236}">
                  <a16:creationId xmlns:a16="http://schemas.microsoft.com/office/drawing/2014/main" id="{A5703099-94A4-48C3-A874-61140D677296}"/>
                </a:ext>
              </a:extLst>
            </p:cNvPr>
            <p:cNvSpPr/>
            <p:nvPr/>
          </p:nvSpPr>
          <p:spPr>
            <a:xfrm>
              <a:off x="3988551" y="4088555"/>
              <a:ext cx="69123" cy="217298"/>
            </a:xfrm>
            <a:custGeom>
              <a:avLst/>
              <a:gdLst>
                <a:gd name="connsiteX0" fmla="*/ 60960 w 60960"/>
                <a:gd name="connsiteY0" fmla="*/ 209056 h 209056"/>
                <a:gd name="connsiteX1" fmla="*/ 17417 w 60960"/>
                <a:gd name="connsiteY1" fmla="*/ 182930 h 209056"/>
                <a:gd name="connsiteX2" fmla="*/ 34835 w 60960"/>
                <a:gd name="connsiteY2" fmla="*/ 165513 h 209056"/>
                <a:gd name="connsiteX3" fmla="*/ 17417 w 60960"/>
                <a:gd name="connsiteY3" fmla="*/ 148096 h 209056"/>
                <a:gd name="connsiteX4" fmla="*/ 0 w 60960"/>
                <a:gd name="connsiteY4" fmla="*/ 121970 h 209056"/>
                <a:gd name="connsiteX5" fmla="*/ 17417 w 60960"/>
                <a:gd name="connsiteY5" fmla="*/ 61010 h 209056"/>
                <a:gd name="connsiteX6" fmla="*/ 26126 w 60960"/>
                <a:gd name="connsiteY6" fmla="*/ 26176 h 209056"/>
                <a:gd name="connsiteX7" fmla="*/ 52252 w 60960"/>
                <a:gd name="connsiteY7" fmla="*/ 50 h 20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 h="209056">
                  <a:moveTo>
                    <a:pt x="60960" y="209056"/>
                  </a:moveTo>
                  <a:cubicBezTo>
                    <a:pt x="46446" y="200347"/>
                    <a:pt x="26125" y="197444"/>
                    <a:pt x="17417" y="182930"/>
                  </a:cubicBezTo>
                  <a:cubicBezTo>
                    <a:pt x="13193" y="175889"/>
                    <a:pt x="34835" y="173724"/>
                    <a:pt x="34835" y="165513"/>
                  </a:cubicBezTo>
                  <a:cubicBezTo>
                    <a:pt x="34835" y="157302"/>
                    <a:pt x="22546" y="154507"/>
                    <a:pt x="17417" y="148096"/>
                  </a:cubicBezTo>
                  <a:cubicBezTo>
                    <a:pt x="10879" y="139923"/>
                    <a:pt x="5806" y="130679"/>
                    <a:pt x="0" y="121970"/>
                  </a:cubicBezTo>
                  <a:cubicBezTo>
                    <a:pt x="5806" y="101650"/>
                    <a:pt x="11856" y="81398"/>
                    <a:pt x="17417" y="61010"/>
                  </a:cubicBezTo>
                  <a:cubicBezTo>
                    <a:pt x="20566" y="49463"/>
                    <a:pt x="21411" y="37177"/>
                    <a:pt x="26126" y="26176"/>
                  </a:cubicBezTo>
                  <a:cubicBezTo>
                    <a:pt x="38358" y="-2365"/>
                    <a:pt x="34961" y="50"/>
                    <a:pt x="52252" y="5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9" name="Billede 18">
            <a:extLst>
              <a:ext uri="{FF2B5EF4-FFF2-40B4-BE49-F238E27FC236}">
                <a16:creationId xmlns:a16="http://schemas.microsoft.com/office/drawing/2014/main" id="{02F3B449-E024-4D77-ABDB-633ACE9FAA9A}"/>
              </a:ext>
            </a:extLst>
          </p:cNvPr>
          <p:cNvPicPr>
            <a:picLocks noChangeAspect="1"/>
          </p:cNvPicPr>
          <p:nvPr/>
        </p:nvPicPr>
        <p:blipFill>
          <a:blip r:embed="rId5">
            <a:duotone>
              <a:prstClr val="black"/>
              <a:schemeClr val="accent4">
                <a:tint val="45000"/>
                <a:satMod val="400000"/>
              </a:schemeClr>
            </a:duotone>
          </a:blip>
          <a:stretch>
            <a:fillRect/>
          </a:stretch>
        </p:blipFill>
        <p:spPr>
          <a:xfrm rot="60000">
            <a:off x="3929205" y="2239326"/>
            <a:ext cx="1633446" cy="577109"/>
          </a:xfrm>
          <a:prstGeom prst="rect">
            <a:avLst/>
          </a:prstGeom>
          <a:scene3d>
            <a:camera prst="orthographicFront">
              <a:rot lat="2868000" lon="20310000" rev="21480000"/>
            </a:camera>
            <a:lightRig rig="threePt" dir="t"/>
          </a:scene3d>
        </p:spPr>
      </p:pic>
      <p:pic>
        <p:nvPicPr>
          <p:cNvPr id="49154" name="Picture 2" descr="Billedresultat for god ide">
            <a:extLst>
              <a:ext uri="{FF2B5EF4-FFF2-40B4-BE49-F238E27FC236}">
                <a16:creationId xmlns:a16="http://schemas.microsoft.com/office/drawing/2014/main" id="{CA7A94EB-A618-44D0-90AB-A7C262ECA4EC}"/>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7526440" y="1905802"/>
            <a:ext cx="1365619" cy="41470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powertower farver ny.jpg">
            <a:extLst>
              <a:ext uri="{FF2B5EF4-FFF2-40B4-BE49-F238E27FC236}">
                <a16:creationId xmlns:a16="http://schemas.microsoft.com/office/drawing/2014/main" id="{30BA4F6C-B128-4176-9BF9-BD48B74DD9A5}"/>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8234" b="37978"/>
          <a:stretch/>
        </p:blipFill>
        <p:spPr bwMode="auto">
          <a:xfrm>
            <a:off x="2798829" y="2561627"/>
            <a:ext cx="1210734" cy="288000"/>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23" name="Billede 22" descr="C:\Users\Bruger\AppData\Local\Microsoft\Windows\INetCache\Content.Word\powertower_HELLE_logo_CMYK.JPG">
            <a:extLst>
              <a:ext uri="{FF2B5EF4-FFF2-40B4-BE49-F238E27FC236}">
                <a16:creationId xmlns:a16="http://schemas.microsoft.com/office/drawing/2014/main" id="{CEEAFC4A-DDFF-445A-8AC6-6777382F404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pic>
        <p:nvPicPr>
          <p:cNvPr id="24" name="Billede 23" descr="C:\Users\Bruger\AppData\Local\Microsoft\Windows\INetCache\Content.Word\powertower_HELLE_logo_CMYK.JPG">
            <a:extLst>
              <a:ext uri="{FF2B5EF4-FFF2-40B4-BE49-F238E27FC236}">
                <a16:creationId xmlns:a16="http://schemas.microsoft.com/office/drawing/2014/main" id="{8C4EC8AD-4D5D-4ED1-8670-58B6257A277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7826" y="185168"/>
            <a:ext cx="5628349" cy="1848092"/>
          </a:xfrm>
          <a:prstGeom prst="rect">
            <a:avLst/>
          </a:prstGeom>
          <a:noFill/>
          <a:ln>
            <a:noFill/>
          </a:ln>
        </p:spPr>
      </p:pic>
      <p:sp>
        <p:nvSpPr>
          <p:cNvPr id="20" name="Rektangel 19">
            <a:extLst>
              <a:ext uri="{FF2B5EF4-FFF2-40B4-BE49-F238E27FC236}">
                <a16:creationId xmlns:a16="http://schemas.microsoft.com/office/drawing/2014/main" id="{46396C22-042C-4E1A-AD9C-61FBE7C19638}"/>
              </a:ext>
            </a:extLst>
          </p:cNvPr>
          <p:cNvSpPr/>
          <p:nvPr/>
        </p:nvSpPr>
        <p:spPr>
          <a:xfrm>
            <a:off x="327259" y="4972166"/>
            <a:ext cx="1780674" cy="41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Rektangel 30">
            <a:extLst>
              <a:ext uri="{FF2B5EF4-FFF2-40B4-BE49-F238E27FC236}">
                <a16:creationId xmlns:a16="http://schemas.microsoft.com/office/drawing/2014/main" id="{62F9C3E0-B34A-4E9A-8F5C-C0CDC70BC34F}"/>
              </a:ext>
            </a:extLst>
          </p:cNvPr>
          <p:cNvSpPr/>
          <p:nvPr/>
        </p:nvSpPr>
        <p:spPr>
          <a:xfrm>
            <a:off x="2572120" y="5011450"/>
            <a:ext cx="1780674" cy="41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a:extLst>
              <a:ext uri="{FF2B5EF4-FFF2-40B4-BE49-F238E27FC236}">
                <a16:creationId xmlns:a16="http://schemas.microsoft.com/office/drawing/2014/main" id="{D5DE9017-EBB0-4153-8F4A-C735D33C7965}"/>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697" y="4773574"/>
            <a:ext cx="1944000" cy="1944000"/>
          </a:xfrm>
          <a:prstGeom prst="rect">
            <a:avLst/>
          </a:prstGeom>
        </p:spPr>
      </p:pic>
      <p:pic>
        <p:nvPicPr>
          <p:cNvPr id="18" name="Billede 17">
            <a:extLst>
              <a:ext uri="{FF2B5EF4-FFF2-40B4-BE49-F238E27FC236}">
                <a16:creationId xmlns:a16="http://schemas.microsoft.com/office/drawing/2014/main" id="{1A08C53B-98A2-4E5B-8205-2D938FB1DE0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0457" y="4779651"/>
            <a:ext cx="1944000" cy="1944000"/>
          </a:xfrm>
          <a:prstGeom prst="rect">
            <a:avLst/>
          </a:prstGeom>
        </p:spPr>
      </p:pic>
    </p:spTree>
    <p:extLst>
      <p:ext uri="{BB962C8B-B14F-4D97-AF65-F5344CB8AC3E}">
        <p14:creationId xmlns:p14="http://schemas.microsoft.com/office/powerpoint/2010/main" val="295549328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28" y="3789040"/>
            <a:ext cx="9163456" cy="306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Kombinationstegning 11"/>
          <p:cNvSpPr/>
          <p:nvPr/>
        </p:nvSpPr>
        <p:spPr>
          <a:xfrm>
            <a:off x="-9728" y="3712960"/>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Kombinationstegning 9"/>
          <p:cNvSpPr/>
          <p:nvPr/>
        </p:nvSpPr>
        <p:spPr>
          <a:xfrm>
            <a:off x="-36512" y="3779312"/>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8" name="Gruppe 137">
            <a:extLst>
              <a:ext uri="{FF2B5EF4-FFF2-40B4-BE49-F238E27FC236}">
                <a16:creationId xmlns:a16="http://schemas.microsoft.com/office/drawing/2014/main" id="{0ADA1CF0-7699-4B87-8D19-54E8603A022E}"/>
              </a:ext>
            </a:extLst>
          </p:cNvPr>
          <p:cNvGrpSpPr/>
          <p:nvPr/>
        </p:nvGrpSpPr>
        <p:grpSpPr>
          <a:xfrm>
            <a:off x="7392286" y="305461"/>
            <a:ext cx="1258888" cy="352425"/>
            <a:chOff x="7427909" y="2684770"/>
            <a:chExt cx="1258888" cy="352425"/>
          </a:xfrm>
        </p:grpSpPr>
        <p:pic>
          <p:nvPicPr>
            <p:cNvPr id="139" name="Picture 2" descr="fugle1sort_1">
              <a:extLst>
                <a:ext uri="{FF2B5EF4-FFF2-40B4-BE49-F238E27FC236}">
                  <a16:creationId xmlns:a16="http://schemas.microsoft.com/office/drawing/2014/main" id="{9AA94C3E-72DE-4D81-8084-83D06E14BAF1}"/>
                </a:ext>
              </a:extLst>
            </p:cNvPr>
            <p:cNvPicPr>
              <a:picLocks noChangeAspect="1" noChangeArrowheads="1"/>
            </p:cNvPicPr>
            <p:nvPr/>
          </p:nvPicPr>
          <p:blipFill>
            <a:blip r:embed="rId2"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29399" t="23141" r="25099" b="61111"/>
            <a:stretch>
              <a:fillRect/>
            </a:stretch>
          </p:blipFill>
          <p:spPr bwMode="auto">
            <a:xfrm>
              <a:off x="7427909" y="2714933"/>
              <a:ext cx="9318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0" name="Picture 3" descr="fugle1sort_1">
              <a:extLst>
                <a:ext uri="{FF2B5EF4-FFF2-40B4-BE49-F238E27FC236}">
                  <a16:creationId xmlns:a16="http://schemas.microsoft.com/office/drawing/2014/main" id="{0D601C24-C91D-447F-9C02-085F41D015B4}"/>
                </a:ext>
              </a:extLst>
            </p:cNvPr>
            <p:cNvPicPr>
              <a:picLocks noChangeAspect="1" noChangeArrowheads="1"/>
            </p:cNvPicPr>
            <p:nvPr/>
          </p:nvPicPr>
          <p:blipFill>
            <a:blip r:embed="rId3"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17175" t="25491" r="70235" b="57347"/>
            <a:stretch>
              <a:fillRect/>
            </a:stretch>
          </p:blipFill>
          <p:spPr bwMode="auto">
            <a:xfrm>
              <a:off x="8428035" y="2684770"/>
              <a:ext cx="2587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29" name="Tekstfelt 1">
            <a:extLst>
              <a:ext uri="{FF2B5EF4-FFF2-40B4-BE49-F238E27FC236}">
                <a16:creationId xmlns:a16="http://schemas.microsoft.com/office/drawing/2014/main" id="{5D455A8F-CBF8-475C-9943-917DC24299A3}"/>
              </a:ext>
            </a:extLst>
          </p:cNvPr>
          <p:cNvSpPr txBox="1"/>
          <p:nvPr/>
        </p:nvSpPr>
        <p:spPr>
          <a:xfrm>
            <a:off x="29539" y="316135"/>
            <a:ext cx="9084923" cy="1077218"/>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dirty="0">
                <a:solidFill>
                  <a:schemeClr val="tx1">
                    <a:lumMod val="65000"/>
                    <a:lumOff val="35000"/>
                  </a:schemeClr>
                </a:solidFill>
                <a:effectLst>
                  <a:outerShdw blurRad="38100" dist="19050" dir="2700000" algn="tl">
                    <a:schemeClr val="dk1">
                      <a:alpha val="40000"/>
                    </a:schemeClr>
                  </a:outerShdw>
                </a:effectLst>
                <a:latin typeface="Cambria" panose="02040503050406030204" pitchFamily="18" charset="0"/>
                <a:ea typeface="Meiryo UI" panose="020B0604030504040204" pitchFamily="34" charset="-128"/>
                <a:cs typeface="Meiryo UI" panose="020B0604030504040204" pitchFamily="34" charset="-128"/>
              </a:rPr>
              <a:t>9 Udviklingsråd i Varde kommune</a:t>
            </a:r>
          </a:p>
          <a:p>
            <a:r>
              <a:rPr lang="da-DK" sz="1600" dirty="0">
                <a:solidFill>
                  <a:schemeClr val="tx1">
                    <a:lumMod val="65000"/>
                    <a:lumOff val="35000"/>
                  </a:schemeClr>
                </a:solidFill>
                <a:effectLst>
                  <a:outerShdw blurRad="38100" dist="19050" dir="2700000" algn="tl">
                    <a:schemeClr val="dk1">
                      <a:alpha val="40000"/>
                    </a:schemeClr>
                  </a:outerShdw>
                </a:effectLst>
                <a:latin typeface="Cambria" panose="02040503050406030204" pitchFamily="18" charset="0"/>
                <a:ea typeface="Meiryo UI" panose="020B0604030504040204" pitchFamily="34" charset="-128"/>
                <a:cs typeface="Meiryo UI" panose="020B0604030504040204" pitchFamily="34" charset="-128"/>
              </a:rPr>
              <a:t>                                                                                   SIDEN 2007</a:t>
            </a:r>
          </a:p>
        </p:txBody>
      </p:sp>
      <p:grpSp>
        <p:nvGrpSpPr>
          <p:cNvPr id="11" name="Gruppe 10">
            <a:extLst>
              <a:ext uri="{FF2B5EF4-FFF2-40B4-BE49-F238E27FC236}">
                <a16:creationId xmlns:a16="http://schemas.microsoft.com/office/drawing/2014/main" id="{6746A6FA-1526-4522-9709-A8F74D91C200}"/>
              </a:ext>
            </a:extLst>
          </p:cNvPr>
          <p:cNvGrpSpPr>
            <a:grpSpLocks noChangeAspect="1"/>
          </p:cNvGrpSpPr>
          <p:nvPr/>
        </p:nvGrpSpPr>
        <p:grpSpPr>
          <a:xfrm>
            <a:off x="676409" y="930666"/>
            <a:ext cx="7284198" cy="5860763"/>
            <a:chOff x="209324" y="785990"/>
            <a:chExt cx="3240360" cy="2607148"/>
          </a:xfrm>
        </p:grpSpPr>
        <p:pic>
          <p:nvPicPr>
            <p:cNvPr id="13" name="Billede 12">
              <a:extLst>
                <a:ext uri="{FF2B5EF4-FFF2-40B4-BE49-F238E27FC236}">
                  <a16:creationId xmlns:a16="http://schemas.microsoft.com/office/drawing/2014/main" id="{3352077C-2154-4336-8E81-F9B43592CF90}"/>
                </a:ext>
              </a:extLst>
            </p:cNvPr>
            <p:cNvPicPr>
              <a:picLocks noChangeAspect="1"/>
            </p:cNvPicPr>
            <p:nvPr/>
          </p:nvPicPr>
          <p:blipFill>
            <a:blip r:embed="rId4" cstate="print">
              <a:clrChange>
                <a:clrFrom>
                  <a:srgbClr val="0459CD"/>
                </a:clrFrom>
                <a:clrTo>
                  <a:srgbClr val="0459CD">
                    <a:alpha val="0"/>
                  </a:srgbClr>
                </a:clrTo>
              </a:clrChange>
              <a:extLst>
                <a:ext uri="{BEBA8EAE-BF5A-486C-A8C5-ECC9F3942E4B}">
                  <a14:imgProps xmlns:a14="http://schemas.microsoft.com/office/drawing/2010/main">
                    <a14:imgLayer r:embed="rId5">
                      <a14:imgEffect>
                        <a14:backgroundRemoval t="2107" b="98637" l="5982" r="99402"/>
                      </a14:imgEffect>
                    </a14:imgLayer>
                  </a14:imgProps>
                </a:ext>
                <a:ext uri="{28A0092B-C50C-407E-A947-70E740481C1C}">
                  <a14:useLocalDpi xmlns:a14="http://schemas.microsoft.com/office/drawing/2010/main" val="0"/>
                </a:ext>
              </a:extLst>
            </a:blip>
            <a:stretch>
              <a:fillRect/>
            </a:stretch>
          </p:blipFill>
          <p:spPr>
            <a:xfrm>
              <a:off x="209324" y="785990"/>
              <a:ext cx="3240360" cy="2607148"/>
            </a:xfrm>
            <a:prstGeom prst="rect">
              <a:avLst/>
            </a:prstGeom>
          </p:spPr>
        </p:pic>
        <p:sp>
          <p:nvSpPr>
            <p:cNvPr id="14" name="Tekst Agerbæk">
              <a:extLst>
                <a:ext uri="{FF2B5EF4-FFF2-40B4-BE49-F238E27FC236}">
                  <a16:creationId xmlns:a16="http://schemas.microsoft.com/office/drawing/2014/main" id="{E8091901-6158-49C2-809B-486EEFF59855}"/>
                </a:ext>
              </a:extLst>
            </p:cNvPr>
            <p:cNvSpPr txBox="1"/>
            <p:nvPr/>
          </p:nvSpPr>
          <p:spPr>
            <a:xfrm>
              <a:off x="1054183" y="1427965"/>
              <a:ext cx="589042" cy="173702"/>
            </a:xfrm>
            <a:prstGeom prst="rect">
              <a:avLst/>
            </a:prstGeom>
            <a:noFill/>
          </p:spPr>
          <p:txBody>
            <a:bodyPr wrap="none" rtlCol="0">
              <a:spAutoFit/>
            </a:bodyPr>
            <a:lstStyle/>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Blaabjerg</a:t>
              </a:r>
              <a:endParaRPr lang="da-DK" sz="2000" b="1" dirty="0">
                <a:solidFill>
                  <a:schemeClr val="bg1">
                    <a:lumMod val="95000"/>
                  </a:schemeClr>
                </a:solidFill>
                <a:effectLst>
                  <a:outerShdw dist="25400" dir="2700000" algn="tl">
                    <a:srgbClr val="000000"/>
                  </a:outerShdw>
                </a:effectLst>
                <a:latin typeface="Century Gothic" panose="020B0502020202020204" pitchFamily="34" charset="0"/>
              </a:endParaRPr>
            </a:p>
          </p:txBody>
        </p:sp>
        <p:sp>
          <p:nvSpPr>
            <p:cNvPr id="15" name="Tekst Agerbæk">
              <a:extLst>
                <a:ext uri="{FF2B5EF4-FFF2-40B4-BE49-F238E27FC236}">
                  <a16:creationId xmlns:a16="http://schemas.microsoft.com/office/drawing/2014/main" id="{96599FDD-625E-4769-BFBB-D08FEC8B5F20}"/>
                </a:ext>
              </a:extLst>
            </p:cNvPr>
            <p:cNvSpPr txBox="1"/>
            <p:nvPr/>
          </p:nvSpPr>
          <p:spPr>
            <a:xfrm>
              <a:off x="2667923" y="1519172"/>
              <a:ext cx="559434" cy="300031"/>
            </a:xfrm>
            <a:prstGeom prst="rect">
              <a:avLst/>
            </a:prstGeom>
            <a:noFill/>
          </p:spPr>
          <p:txBody>
            <a:bodyPr wrap="none" rtlCol="0">
              <a:spAutoFit/>
            </a:bodyPr>
            <a:lstStyle/>
            <a:p>
              <a:r>
                <a:rPr lang="da-DK" sz="1600" b="1" dirty="0" err="1">
                  <a:solidFill>
                    <a:schemeClr val="bg1">
                      <a:lumMod val="95000"/>
                    </a:schemeClr>
                  </a:solidFill>
                  <a:effectLst>
                    <a:outerShdw dist="25400" dir="2700000" algn="tl">
                      <a:srgbClr val="000000"/>
                    </a:outerShdw>
                  </a:effectLst>
                  <a:latin typeface="Century Gothic" panose="020B0502020202020204" pitchFamily="34" charset="0"/>
                </a:rPr>
                <a:t>Skovlund</a:t>
              </a:r>
              <a:endParaRPr lang="da-DK" sz="1600" b="1" dirty="0">
                <a:solidFill>
                  <a:schemeClr val="bg1">
                    <a:lumMod val="95000"/>
                  </a:schemeClr>
                </a:solidFill>
                <a:effectLst>
                  <a:outerShdw dist="25400" dir="2700000" algn="tl">
                    <a:srgbClr val="000000"/>
                  </a:outerShdw>
                </a:effectLst>
                <a:latin typeface="Century Gothic" panose="020B0502020202020204" pitchFamily="34" charset="0"/>
              </a:endParaRPr>
            </a:p>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Ansager</a:t>
              </a:r>
            </a:p>
          </p:txBody>
        </p:sp>
        <p:sp>
          <p:nvSpPr>
            <p:cNvPr id="16" name="Tekst Agerbæk">
              <a:extLst>
                <a:ext uri="{FF2B5EF4-FFF2-40B4-BE49-F238E27FC236}">
                  <a16:creationId xmlns:a16="http://schemas.microsoft.com/office/drawing/2014/main" id="{A1F11BE4-4CB1-4441-B978-4D4D555D5A18}"/>
                </a:ext>
              </a:extLst>
            </p:cNvPr>
            <p:cNvSpPr txBox="1"/>
            <p:nvPr/>
          </p:nvSpPr>
          <p:spPr>
            <a:xfrm>
              <a:off x="2801512" y="2349460"/>
              <a:ext cx="547919" cy="173702"/>
            </a:xfrm>
            <a:prstGeom prst="rect">
              <a:avLst/>
            </a:prstGeom>
            <a:noFill/>
          </p:spPr>
          <p:txBody>
            <a:bodyPr wrap="none" rtlCol="0">
              <a:spAutoFit/>
            </a:bodyPr>
            <a:lstStyle/>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Helle Øst</a:t>
              </a:r>
            </a:p>
          </p:txBody>
        </p:sp>
        <p:sp>
          <p:nvSpPr>
            <p:cNvPr id="17" name="Tekst Agerbæk">
              <a:extLst>
                <a:ext uri="{FF2B5EF4-FFF2-40B4-BE49-F238E27FC236}">
                  <a16:creationId xmlns:a16="http://schemas.microsoft.com/office/drawing/2014/main" id="{DDD449A8-FFEF-4C34-AC65-D2EA4CA9F25C}"/>
                </a:ext>
              </a:extLst>
            </p:cNvPr>
            <p:cNvSpPr txBox="1"/>
            <p:nvPr/>
          </p:nvSpPr>
          <p:spPr>
            <a:xfrm>
              <a:off x="2131437" y="1688622"/>
              <a:ext cx="337371" cy="173702"/>
            </a:xfrm>
            <a:prstGeom prst="rect">
              <a:avLst/>
            </a:prstGeom>
            <a:noFill/>
          </p:spPr>
          <p:txBody>
            <a:bodyPr wrap="none" rtlCol="0">
              <a:spAutoFit/>
            </a:bodyPr>
            <a:lstStyle/>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HHST</a:t>
              </a:r>
            </a:p>
          </p:txBody>
        </p:sp>
        <p:sp>
          <p:nvSpPr>
            <p:cNvPr id="18" name="Tekst Agerbæk">
              <a:extLst>
                <a:ext uri="{FF2B5EF4-FFF2-40B4-BE49-F238E27FC236}">
                  <a16:creationId xmlns:a16="http://schemas.microsoft.com/office/drawing/2014/main" id="{97EF2F4F-315C-4C0A-90AB-D8F73129285D}"/>
                </a:ext>
              </a:extLst>
            </p:cNvPr>
            <p:cNvSpPr txBox="1"/>
            <p:nvPr/>
          </p:nvSpPr>
          <p:spPr>
            <a:xfrm>
              <a:off x="2221374" y="1078374"/>
              <a:ext cx="416327" cy="173702"/>
            </a:xfrm>
            <a:prstGeom prst="rect">
              <a:avLst/>
            </a:prstGeom>
            <a:noFill/>
          </p:spPr>
          <p:txBody>
            <a:bodyPr wrap="none" rtlCol="0">
              <a:spAutoFit/>
            </a:bodyPr>
            <a:lstStyle/>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Ølgod</a:t>
              </a:r>
            </a:p>
          </p:txBody>
        </p:sp>
        <p:sp>
          <p:nvSpPr>
            <p:cNvPr id="19" name="Tekst Agerbæk">
              <a:extLst>
                <a:ext uri="{FF2B5EF4-FFF2-40B4-BE49-F238E27FC236}">
                  <a16:creationId xmlns:a16="http://schemas.microsoft.com/office/drawing/2014/main" id="{59BDCF69-34F3-4FA3-8367-88C56B408931}"/>
                </a:ext>
              </a:extLst>
            </p:cNvPr>
            <p:cNvSpPr txBox="1"/>
            <p:nvPr/>
          </p:nvSpPr>
          <p:spPr>
            <a:xfrm>
              <a:off x="508415" y="2340914"/>
              <a:ext cx="816862" cy="173702"/>
            </a:xfrm>
            <a:prstGeom prst="rect">
              <a:avLst/>
            </a:prstGeom>
            <a:noFill/>
          </p:spPr>
          <p:txBody>
            <a:bodyPr wrap="none" rtlCol="0">
              <a:spAutoFit/>
            </a:bodyPr>
            <a:lstStyle/>
            <a:p>
              <a:r>
                <a:rPr lang="da-DK" sz="1600" b="1" dirty="0" err="1">
                  <a:solidFill>
                    <a:schemeClr val="bg1">
                      <a:lumMod val="95000"/>
                    </a:schemeClr>
                  </a:solidFill>
                  <a:effectLst>
                    <a:outerShdw dist="25400" dir="2700000" algn="tl">
                      <a:srgbClr val="000000"/>
                    </a:outerShdw>
                  </a:effectLst>
                  <a:latin typeface="Century Gothic" panose="020B0502020202020204" pitchFamily="34" charset="0"/>
                </a:rPr>
                <a:t>Blaavandshuk</a:t>
              </a:r>
              <a:endParaRPr lang="da-DK" sz="1600" b="1" dirty="0">
                <a:solidFill>
                  <a:schemeClr val="bg1">
                    <a:lumMod val="95000"/>
                  </a:schemeClr>
                </a:solidFill>
                <a:effectLst>
                  <a:outerShdw dist="25400" dir="2700000" algn="tl">
                    <a:srgbClr val="000000"/>
                  </a:outerShdw>
                </a:effectLst>
                <a:latin typeface="Century Gothic" panose="020B0502020202020204" pitchFamily="34" charset="0"/>
              </a:endParaRPr>
            </a:p>
          </p:txBody>
        </p:sp>
        <p:sp>
          <p:nvSpPr>
            <p:cNvPr id="20" name="Tekst Agerbæk">
              <a:extLst>
                <a:ext uri="{FF2B5EF4-FFF2-40B4-BE49-F238E27FC236}">
                  <a16:creationId xmlns:a16="http://schemas.microsoft.com/office/drawing/2014/main" id="{23848893-C586-4271-9BB5-EA918E20B57E}"/>
                </a:ext>
              </a:extLst>
            </p:cNvPr>
            <p:cNvSpPr txBox="1"/>
            <p:nvPr/>
          </p:nvSpPr>
          <p:spPr>
            <a:xfrm>
              <a:off x="2210388" y="2193307"/>
              <a:ext cx="600556" cy="173702"/>
            </a:xfrm>
            <a:prstGeom prst="rect">
              <a:avLst/>
            </a:prstGeom>
            <a:noFill/>
          </p:spPr>
          <p:txBody>
            <a:bodyPr wrap="none" rtlCol="0">
              <a:spAutoFit/>
            </a:bodyPr>
            <a:lstStyle/>
            <a:p>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Helle Vest</a:t>
              </a:r>
            </a:p>
          </p:txBody>
        </p:sp>
        <p:sp>
          <p:nvSpPr>
            <p:cNvPr id="21" name="Tekst Agerbæk">
              <a:extLst>
                <a:ext uri="{FF2B5EF4-FFF2-40B4-BE49-F238E27FC236}">
                  <a16:creationId xmlns:a16="http://schemas.microsoft.com/office/drawing/2014/main" id="{BE74D355-1581-433E-BC58-B0A9E4D0FE41}"/>
                </a:ext>
              </a:extLst>
            </p:cNvPr>
            <p:cNvSpPr txBox="1"/>
            <p:nvPr/>
          </p:nvSpPr>
          <p:spPr>
            <a:xfrm>
              <a:off x="1341639" y="2041226"/>
              <a:ext cx="482123" cy="300031"/>
            </a:xfrm>
            <a:prstGeom prst="rect">
              <a:avLst/>
            </a:prstGeom>
            <a:noFill/>
          </p:spPr>
          <p:txBody>
            <a:bodyPr wrap="none" rtlCol="0">
              <a:spAutoFit/>
            </a:bodyPr>
            <a:lstStyle/>
            <a:p>
              <a:pPr algn="ctr"/>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Varde</a:t>
              </a:r>
            </a:p>
            <a:p>
              <a:pPr algn="ctr"/>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Opland</a:t>
              </a:r>
            </a:p>
          </p:txBody>
        </p:sp>
        <p:sp>
          <p:nvSpPr>
            <p:cNvPr id="22" name="Tekst Agerbæk">
              <a:extLst>
                <a:ext uri="{FF2B5EF4-FFF2-40B4-BE49-F238E27FC236}">
                  <a16:creationId xmlns:a16="http://schemas.microsoft.com/office/drawing/2014/main" id="{78AAFD66-1C96-4D11-BCD5-41D946D7B8E0}"/>
                </a:ext>
              </a:extLst>
            </p:cNvPr>
            <p:cNvSpPr txBox="1"/>
            <p:nvPr/>
          </p:nvSpPr>
          <p:spPr>
            <a:xfrm>
              <a:off x="1774155" y="2256140"/>
              <a:ext cx="409747" cy="300031"/>
            </a:xfrm>
            <a:prstGeom prst="rect">
              <a:avLst/>
            </a:prstGeom>
            <a:noFill/>
          </p:spPr>
          <p:txBody>
            <a:bodyPr wrap="none" rtlCol="0">
              <a:spAutoFit/>
            </a:bodyPr>
            <a:lstStyle/>
            <a:p>
              <a:pPr algn="ctr"/>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Varde</a:t>
              </a:r>
            </a:p>
            <a:p>
              <a:pPr algn="ctr"/>
              <a:r>
                <a:rPr lang="da-DK" sz="1600" b="1" dirty="0">
                  <a:solidFill>
                    <a:schemeClr val="bg1">
                      <a:lumMod val="95000"/>
                    </a:schemeClr>
                  </a:solidFill>
                  <a:effectLst>
                    <a:outerShdw dist="25400" dir="2700000" algn="tl">
                      <a:srgbClr val="000000"/>
                    </a:outerShdw>
                  </a:effectLst>
                  <a:latin typeface="Century Gothic" panose="020B0502020202020204" pitchFamily="34" charset="0"/>
                </a:rPr>
                <a:t>By</a:t>
              </a:r>
            </a:p>
          </p:txBody>
        </p:sp>
      </p:grpSp>
      <p:pic>
        <p:nvPicPr>
          <p:cNvPr id="31" name="Billede 30">
            <a:extLst>
              <a:ext uri="{FF2B5EF4-FFF2-40B4-BE49-F238E27FC236}">
                <a16:creationId xmlns:a16="http://schemas.microsoft.com/office/drawing/2014/main" id="{83D5EF69-63BC-48B3-8BC7-6B5D4133276A}"/>
              </a:ext>
            </a:extLst>
          </p:cNvPr>
          <p:cNvPicPr>
            <a:picLocks noChangeAspect="1"/>
          </p:cNvPicPr>
          <p:nvPr/>
        </p:nvPicPr>
        <p:blipFill>
          <a:blip r:embed="rId6"/>
          <a:stretch>
            <a:fillRect/>
          </a:stretch>
        </p:blipFill>
        <p:spPr>
          <a:xfrm>
            <a:off x="190356" y="1157609"/>
            <a:ext cx="1158397" cy="1160937"/>
          </a:xfrm>
          <a:prstGeom prst="rect">
            <a:avLst/>
          </a:prstGeom>
        </p:spPr>
      </p:pic>
    </p:spTree>
    <p:extLst>
      <p:ext uri="{BB962C8B-B14F-4D97-AF65-F5344CB8AC3E}">
        <p14:creationId xmlns:p14="http://schemas.microsoft.com/office/powerpoint/2010/main" val="418772092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28" y="3789040"/>
            <a:ext cx="9163456" cy="306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Kombinationstegning 11"/>
          <p:cNvSpPr/>
          <p:nvPr/>
        </p:nvSpPr>
        <p:spPr>
          <a:xfrm>
            <a:off x="-9728" y="3712960"/>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Kombinationstegning 9"/>
          <p:cNvSpPr/>
          <p:nvPr/>
        </p:nvSpPr>
        <p:spPr>
          <a:xfrm>
            <a:off x="-36512" y="3779312"/>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8" name="Gruppe 137">
            <a:extLst>
              <a:ext uri="{FF2B5EF4-FFF2-40B4-BE49-F238E27FC236}">
                <a16:creationId xmlns:a16="http://schemas.microsoft.com/office/drawing/2014/main" id="{0ADA1CF0-7699-4B87-8D19-54E8603A022E}"/>
              </a:ext>
            </a:extLst>
          </p:cNvPr>
          <p:cNvGrpSpPr/>
          <p:nvPr/>
        </p:nvGrpSpPr>
        <p:grpSpPr>
          <a:xfrm>
            <a:off x="7392286" y="305461"/>
            <a:ext cx="1258888" cy="352425"/>
            <a:chOff x="7427909" y="2684770"/>
            <a:chExt cx="1258888" cy="352425"/>
          </a:xfrm>
        </p:grpSpPr>
        <p:pic>
          <p:nvPicPr>
            <p:cNvPr id="139" name="Picture 2" descr="fugle1sort_1">
              <a:extLst>
                <a:ext uri="{FF2B5EF4-FFF2-40B4-BE49-F238E27FC236}">
                  <a16:creationId xmlns:a16="http://schemas.microsoft.com/office/drawing/2014/main" id="{9AA94C3E-72DE-4D81-8084-83D06E14BAF1}"/>
                </a:ext>
              </a:extLst>
            </p:cNvPr>
            <p:cNvPicPr>
              <a:picLocks noChangeAspect="1" noChangeArrowheads="1"/>
            </p:cNvPicPr>
            <p:nvPr/>
          </p:nvPicPr>
          <p:blipFill>
            <a:blip r:embed="rId3"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29399" t="23141" r="25099" b="61111"/>
            <a:stretch>
              <a:fillRect/>
            </a:stretch>
          </p:blipFill>
          <p:spPr bwMode="auto">
            <a:xfrm>
              <a:off x="7427909" y="2714933"/>
              <a:ext cx="9318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0" name="Picture 3" descr="fugle1sort_1">
              <a:extLst>
                <a:ext uri="{FF2B5EF4-FFF2-40B4-BE49-F238E27FC236}">
                  <a16:creationId xmlns:a16="http://schemas.microsoft.com/office/drawing/2014/main" id="{0D601C24-C91D-447F-9C02-085F41D015B4}"/>
                </a:ext>
              </a:extLst>
            </p:cNvPr>
            <p:cNvPicPr>
              <a:picLocks noChangeAspect="1" noChangeArrowheads="1"/>
            </p:cNvPicPr>
            <p:nvPr/>
          </p:nvPicPr>
          <p:blipFill>
            <a:blip r:embed="rId4" cstate="print">
              <a:clrChange>
                <a:clrFrom>
                  <a:srgbClr val="FFFFFF"/>
                </a:clrFrom>
                <a:clrTo>
                  <a:srgbClr val="FFFFFF">
                    <a:alpha val="0"/>
                  </a:srgbClr>
                </a:clrTo>
              </a:clrChange>
              <a:lum contrast="38000"/>
              <a:extLst>
                <a:ext uri="{28A0092B-C50C-407E-A947-70E740481C1C}">
                  <a14:useLocalDpi xmlns:a14="http://schemas.microsoft.com/office/drawing/2010/main" val="0"/>
                </a:ext>
              </a:extLst>
            </a:blip>
            <a:srcRect l="17175" t="25491" r="70235" b="57347"/>
            <a:stretch>
              <a:fillRect/>
            </a:stretch>
          </p:blipFill>
          <p:spPr bwMode="auto">
            <a:xfrm>
              <a:off x="8428035" y="2684770"/>
              <a:ext cx="2587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41" name="Tekstfelt 1">
            <a:extLst>
              <a:ext uri="{FF2B5EF4-FFF2-40B4-BE49-F238E27FC236}">
                <a16:creationId xmlns:a16="http://schemas.microsoft.com/office/drawing/2014/main" id="{3E7DB032-8B26-45CE-85D4-CBF70D991789}"/>
              </a:ext>
            </a:extLst>
          </p:cNvPr>
          <p:cNvSpPr txBox="1"/>
          <p:nvPr/>
        </p:nvSpPr>
        <p:spPr>
          <a:xfrm>
            <a:off x="2895207" y="1849079"/>
            <a:ext cx="3642344"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dirty="0">
                <a:solidFill>
                  <a:srgbClr val="7FD13B"/>
                </a:solidFill>
                <a:effectLst>
                  <a:outerShdw blurRad="38100" dist="19050" dir="2700000" algn="tl">
                    <a:schemeClr val="dk1">
                      <a:alpha val="40000"/>
                    </a:schemeClr>
                  </a:outerShdw>
                </a:effectLst>
                <a:latin typeface="Arial" panose="020B0604020202020204" pitchFamily="34" charset="0"/>
                <a:ea typeface="Meiryo UI" panose="020B0604030504040204" pitchFamily="34" charset="-128"/>
                <a:cs typeface="Arial" panose="020B0604020202020204" pitchFamily="34" charset="0"/>
              </a:rPr>
              <a:t>Liv og vækst</a:t>
            </a:r>
          </a:p>
        </p:txBody>
      </p:sp>
      <p:pic>
        <p:nvPicPr>
          <p:cNvPr id="13" name="Billede 12">
            <a:extLst>
              <a:ext uri="{FF2B5EF4-FFF2-40B4-BE49-F238E27FC236}">
                <a16:creationId xmlns:a16="http://schemas.microsoft.com/office/drawing/2014/main" id="{385A2C88-06E4-42A6-81DB-08FE576961D7}"/>
              </a:ext>
            </a:extLst>
          </p:cNvPr>
          <p:cNvPicPr>
            <a:picLocks noChangeAspect="1"/>
          </p:cNvPicPr>
          <p:nvPr/>
        </p:nvPicPr>
        <p:blipFill>
          <a:blip r:embed="rId5"/>
          <a:stretch>
            <a:fillRect/>
          </a:stretch>
        </p:blipFill>
        <p:spPr>
          <a:xfrm>
            <a:off x="3235292" y="3133614"/>
            <a:ext cx="2962174" cy="1439483"/>
          </a:xfrm>
          <a:prstGeom prst="rect">
            <a:avLst/>
          </a:prstGeom>
        </p:spPr>
      </p:pic>
      <p:pic>
        <p:nvPicPr>
          <p:cNvPr id="53" name="Billede 52">
            <a:extLst>
              <a:ext uri="{FF2B5EF4-FFF2-40B4-BE49-F238E27FC236}">
                <a16:creationId xmlns:a16="http://schemas.microsoft.com/office/drawing/2014/main" id="{64AF7887-9EA3-486E-8AF2-FA040311FFA2}"/>
              </a:ext>
            </a:extLst>
          </p:cNvPr>
          <p:cNvPicPr>
            <a:picLocks noChangeAspect="1"/>
          </p:cNvPicPr>
          <p:nvPr/>
        </p:nvPicPr>
        <p:blipFill>
          <a:blip r:embed="rId6"/>
          <a:stretch>
            <a:fillRect/>
          </a:stretch>
        </p:blipFill>
        <p:spPr>
          <a:xfrm>
            <a:off x="104325" y="-7317"/>
            <a:ext cx="1158397" cy="1160937"/>
          </a:xfrm>
          <a:prstGeom prst="rect">
            <a:avLst/>
          </a:prstGeom>
        </p:spPr>
      </p:pic>
      <p:sp>
        <p:nvSpPr>
          <p:cNvPr id="14" name="Tekstfelt 1">
            <a:extLst>
              <a:ext uri="{FF2B5EF4-FFF2-40B4-BE49-F238E27FC236}">
                <a16:creationId xmlns:a16="http://schemas.microsoft.com/office/drawing/2014/main" id="{5AFA4AC5-ABF9-4266-AE55-7824E53363EF}"/>
              </a:ext>
            </a:extLst>
          </p:cNvPr>
          <p:cNvSpPr txBox="1"/>
          <p:nvPr/>
        </p:nvSpPr>
        <p:spPr>
          <a:xfrm>
            <a:off x="3545112" y="44624"/>
            <a:ext cx="2053767"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dirty="0">
                <a:solidFill>
                  <a:schemeClr val="tx1">
                    <a:lumMod val="65000"/>
                    <a:lumOff val="35000"/>
                  </a:schemeClr>
                </a:solidFill>
                <a:effectLst>
                  <a:outerShdw blurRad="38100" dist="19050" dir="2700000" algn="tl">
                    <a:schemeClr val="dk1">
                      <a:alpha val="40000"/>
                    </a:schemeClr>
                  </a:outerShdw>
                </a:effectLst>
                <a:latin typeface="Cambria" panose="02040503050406030204" pitchFamily="18" charset="0"/>
                <a:ea typeface="Meiryo UI" panose="020B0604030504040204" pitchFamily="34" charset="-128"/>
                <a:cs typeface="Meiryo UI" panose="020B0604030504040204" pitchFamily="34" charset="-128"/>
              </a:rPr>
              <a:t>Formål</a:t>
            </a:r>
          </a:p>
        </p:txBody>
      </p:sp>
    </p:spTree>
    <p:extLst>
      <p:ext uri="{BB962C8B-B14F-4D97-AF65-F5344CB8AC3E}">
        <p14:creationId xmlns:p14="http://schemas.microsoft.com/office/powerpoint/2010/main" val="37764183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9728" y="3789040"/>
            <a:ext cx="9163456" cy="306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Kombinationstegning 11"/>
          <p:cNvSpPr/>
          <p:nvPr/>
        </p:nvSpPr>
        <p:spPr>
          <a:xfrm>
            <a:off x="-9728" y="3712960"/>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Kombinationstegning 9"/>
          <p:cNvSpPr/>
          <p:nvPr/>
        </p:nvSpPr>
        <p:spPr>
          <a:xfrm>
            <a:off x="-36512" y="3779312"/>
            <a:ext cx="9163456" cy="148088"/>
          </a:xfrm>
          <a:custGeom>
            <a:avLst/>
            <a:gdLst>
              <a:gd name="connsiteX0" fmla="*/ 0 w 9163456"/>
              <a:gd name="connsiteY0" fmla="*/ 39594 h 148088"/>
              <a:gd name="connsiteX1" fmla="*/ 1478605 w 9163456"/>
              <a:gd name="connsiteY1" fmla="*/ 684 h 148088"/>
              <a:gd name="connsiteX2" fmla="*/ 2684834 w 9163456"/>
              <a:gd name="connsiteY2" fmla="*/ 68777 h 148088"/>
              <a:gd name="connsiteX3" fmla="*/ 4270443 w 9163456"/>
              <a:gd name="connsiteY3" fmla="*/ 49322 h 148088"/>
              <a:gd name="connsiteX4" fmla="*/ 5787958 w 9163456"/>
              <a:gd name="connsiteY4" fmla="*/ 146599 h 148088"/>
              <a:gd name="connsiteX5" fmla="*/ 7266562 w 9163456"/>
              <a:gd name="connsiteY5" fmla="*/ 88233 h 148088"/>
              <a:gd name="connsiteX6" fmla="*/ 8142051 w 9163456"/>
              <a:gd name="connsiteY6" fmla="*/ 127143 h 148088"/>
              <a:gd name="connsiteX7" fmla="*/ 8715983 w 9163456"/>
              <a:gd name="connsiteY7" fmla="*/ 146599 h 148088"/>
              <a:gd name="connsiteX8" fmla="*/ 9163456 w 9163456"/>
              <a:gd name="connsiteY8" fmla="*/ 88233 h 1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3456" h="148088">
                <a:moveTo>
                  <a:pt x="0" y="39594"/>
                </a:moveTo>
                <a:cubicBezTo>
                  <a:pt x="515566" y="17707"/>
                  <a:pt x="1031133" y="-4180"/>
                  <a:pt x="1478605" y="684"/>
                </a:cubicBezTo>
                <a:cubicBezTo>
                  <a:pt x="1926077" y="5548"/>
                  <a:pt x="2684834" y="68777"/>
                  <a:pt x="2684834" y="68777"/>
                </a:cubicBezTo>
                <a:cubicBezTo>
                  <a:pt x="3150140" y="76883"/>
                  <a:pt x="3753256" y="36352"/>
                  <a:pt x="4270443" y="49322"/>
                </a:cubicBezTo>
                <a:cubicBezTo>
                  <a:pt x="4787630" y="62292"/>
                  <a:pt x="5288605" y="140114"/>
                  <a:pt x="5787958" y="146599"/>
                </a:cubicBezTo>
                <a:cubicBezTo>
                  <a:pt x="6287311" y="153084"/>
                  <a:pt x="6874213" y="91476"/>
                  <a:pt x="7266562" y="88233"/>
                </a:cubicBezTo>
                <a:cubicBezTo>
                  <a:pt x="7658911" y="84990"/>
                  <a:pt x="8142051" y="127143"/>
                  <a:pt x="8142051" y="127143"/>
                </a:cubicBezTo>
                <a:cubicBezTo>
                  <a:pt x="8383621" y="136871"/>
                  <a:pt x="8545749" y="153084"/>
                  <a:pt x="8715983" y="146599"/>
                </a:cubicBezTo>
                <a:cubicBezTo>
                  <a:pt x="8886217" y="140114"/>
                  <a:pt x="9024836" y="114173"/>
                  <a:pt x="9163456" y="88233"/>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Billede 17" descr="Et billede, der indeholder person, mand, væg, indendørs&#10;&#10;Beskrivelse, der er oprettet med meget høj sikkerhed">
            <a:extLst>
              <a:ext uri="{FF2B5EF4-FFF2-40B4-BE49-F238E27FC236}">
                <a16:creationId xmlns:a16="http://schemas.microsoft.com/office/drawing/2014/main" id="{DD7EFC6A-8F01-49AB-A214-FC6F9290AD1F}"/>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sp>
        <p:nvSpPr>
          <p:cNvPr id="7" name="Rektangel 6">
            <a:extLst>
              <a:ext uri="{FF2B5EF4-FFF2-40B4-BE49-F238E27FC236}">
                <a16:creationId xmlns:a16="http://schemas.microsoft.com/office/drawing/2014/main" id="{9BC47B04-078B-48A4-9397-4F42F921311E}"/>
              </a:ext>
            </a:extLst>
          </p:cNvPr>
          <p:cNvSpPr/>
          <p:nvPr/>
        </p:nvSpPr>
        <p:spPr>
          <a:xfrm>
            <a:off x="4432047" y="1272434"/>
            <a:ext cx="226337" cy="5251010"/>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da-DK"/>
          </a:p>
        </p:txBody>
      </p:sp>
      <p:pic>
        <p:nvPicPr>
          <p:cNvPr id="79874" name="Picture 2" descr="Billedresultat for helle erhvervscenter">
            <a:extLst>
              <a:ext uri="{FF2B5EF4-FFF2-40B4-BE49-F238E27FC236}">
                <a16:creationId xmlns:a16="http://schemas.microsoft.com/office/drawing/2014/main" id="{48AF89C9-4098-47FB-AECC-3567862D926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401" r="13780"/>
          <a:stretch/>
        </p:blipFill>
        <p:spPr bwMode="auto">
          <a:xfrm>
            <a:off x="4858173" y="2979296"/>
            <a:ext cx="4318427" cy="2506412"/>
          </a:xfrm>
          <a:prstGeom prst="rect">
            <a:avLst/>
          </a:prstGeom>
          <a:noFill/>
          <a:extLst>
            <a:ext uri="{909E8E84-426E-40DD-AFC4-6F175D3DCCD1}">
              <a14:hiddenFill xmlns:a14="http://schemas.microsoft.com/office/drawing/2010/main">
                <a:solidFill>
                  <a:srgbClr val="FFFFFF"/>
                </a:solidFill>
              </a14:hiddenFill>
            </a:ext>
          </a:extLst>
        </p:spPr>
      </p:pic>
      <p:pic>
        <p:nvPicPr>
          <p:cNvPr id="39" name="Billede 38" descr="helle erhv logo">
            <a:extLst>
              <a:ext uri="{FF2B5EF4-FFF2-40B4-BE49-F238E27FC236}">
                <a16:creationId xmlns:a16="http://schemas.microsoft.com/office/drawing/2014/main" id="{0E3BB5E4-201F-4209-8EB1-22349D5E62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1212" y="1248440"/>
            <a:ext cx="3492347" cy="1384004"/>
          </a:xfrm>
          <a:prstGeom prst="rect">
            <a:avLst/>
          </a:prstGeom>
          <a:noFill/>
          <a:ln>
            <a:noFill/>
          </a:ln>
        </p:spPr>
      </p:pic>
      <p:pic>
        <p:nvPicPr>
          <p:cNvPr id="8" name="Billede 7">
            <a:extLst>
              <a:ext uri="{FF2B5EF4-FFF2-40B4-BE49-F238E27FC236}">
                <a16:creationId xmlns:a16="http://schemas.microsoft.com/office/drawing/2014/main" id="{9B67DEB1-3EF2-4A6F-8EB0-27B66F8D42AA}"/>
              </a:ext>
            </a:extLst>
          </p:cNvPr>
          <p:cNvPicPr>
            <a:picLocks noChangeAspect="1"/>
          </p:cNvPicPr>
          <p:nvPr/>
        </p:nvPicPr>
        <p:blipFill rotWithShape="1">
          <a:blip r:embed="rId6"/>
          <a:srcRect l="8071" r="23054"/>
          <a:stretch/>
        </p:blipFill>
        <p:spPr>
          <a:xfrm>
            <a:off x="148271" y="1541573"/>
            <a:ext cx="4093341" cy="1010407"/>
          </a:xfrm>
          <a:prstGeom prst="rect">
            <a:avLst/>
          </a:prstGeom>
        </p:spPr>
      </p:pic>
      <p:pic>
        <p:nvPicPr>
          <p:cNvPr id="4" name="Billede 3">
            <a:extLst>
              <a:ext uri="{FF2B5EF4-FFF2-40B4-BE49-F238E27FC236}">
                <a16:creationId xmlns:a16="http://schemas.microsoft.com/office/drawing/2014/main" id="{2F0519A4-896D-48AA-B0C5-1F24B32FD918}"/>
              </a:ext>
            </a:extLst>
          </p:cNvPr>
          <p:cNvPicPr>
            <a:picLocks noChangeAspect="1"/>
          </p:cNvPicPr>
          <p:nvPr/>
        </p:nvPicPr>
        <p:blipFill rotWithShape="1">
          <a:blip r:embed="rId7"/>
          <a:srcRect l="18514" t="20231" r="17727" b="20801"/>
          <a:stretch/>
        </p:blipFill>
        <p:spPr>
          <a:xfrm>
            <a:off x="227257" y="2829856"/>
            <a:ext cx="3935368" cy="3551429"/>
          </a:xfrm>
          <a:prstGeom prst="rect">
            <a:avLst/>
          </a:prstGeom>
        </p:spPr>
      </p:pic>
      <p:sp>
        <p:nvSpPr>
          <p:cNvPr id="20" name="Tekstfelt 1">
            <a:extLst>
              <a:ext uri="{FF2B5EF4-FFF2-40B4-BE49-F238E27FC236}">
                <a16:creationId xmlns:a16="http://schemas.microsoft.com/office/drawing/2014/main" id="{6A7F14A1-8D27-4A7E-8F2A-089560E5AF4C}"/>
              </a:ext>
            </a:extLst>
          </p:cNvPr>
          <p:cNvSpPr txBox="1"/>
          <p:nvPr/>
        </p:nvSpPr>
        <p:spPr>
          <a:xfrm>
            <a:off x="1329771" y="426912"/>
            <a:ext cx="6484467" cy="707886"/>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000" dirty="0">
                <a:solidFill>
                  <a:schemeClr val="tx1">
                    <a:lumMod val="65000"/>
                    <a:lumOff val="35000"/>
                  </a:schemeClr>
                </a:solidFill>
                <a:effectLst>
                  <a:outerShdw blurRad="38100" dist="19050" dir="2700000" algn="tl">
                    <a:schemeClr val="dk1">
                      <a:alpha val="40000"/>
                    </a:schemeClr>
                  </a:outerShdw>
                </a:effectLst>
                <a:latin typeface="Arial" panose="020B0604020202020204" pitchFamily="34" charset="0"/>
                <a:ea typeface="Meiryo UI" panose="020B0604030504040204" pitchFamily="34" charset="-128"/>
                <a:cs typeface="Arial" panose="020B0604020202020204" pitchFamily="34" charset="0"/>
              </a:rPr>
              <a:t>2</a:t>
            </a:r>
            <a:r>
              <a:rPr lang="da-DK" sz="4000" dirty="0">
                <a:solidFill>
                  <a:schemeClr val="tx1">
                    <a:lumMod val="65000"/>
                    <a:lumOff val="35000"/>
                  </a:schemeClr>
                </a:solidFill>
                <a:latin typeface="Arial" panose="020B0604020202020204" pitchFamily="34" charset="0"/>
                <a:ea typeface="Meiryo UI" panose="020B0604030504040204" pitchFamily="34" charset="-128"/>
                <a:cs typeface="Arial" panose="020B0604020202020204" pitchFamily="34" charset="0"/>
              </a:rPr>
              <a:t> </a:t>
            </a:r>
            <a:r>
              <a:rPr lang="da-DK" sz="4000" b="1" dirty="0">
                <a:solidFill>
                  <a:srgbClr val="EC4124"/>
                </a:solidFill>
                <a:latin typeface="Arial" panose="020B0604020202020204" pitchFamily="34" charset="0"/>
                <a:ea typeface="Meiryo UI" panose="020B0604030504040204" pitchFamily="34" charset="-128"/>
                <a:cs typeface="Arial" panose="020B0604020202020204" pitchFamily="34" charset="0"/>
              </a:rPr>
              <a:t>UAFHÆNGIGE </a:t>
            </a:r>
            <a:r>
              <a:rPr lang="da-DK" sz="4000" dirty="0">
                <a:solidFill>
                  <a:schemeClr val="tx1">
                    <a:lumMod val="65000"/>
                    <a:lumOff val="35000"/>
                  </a:schemeClr>
                </a:solidFill>
                <a:effectLst>
                  <a:outerShdw blurRad="38100" dist="19050" dir="2700000" algn="tl">
                    <a:schemeClr val="dk1">
                      <a:alpha val="40000"/>
                    </a:schemeClr>
                  </a:outerShdw>
                </a:effectLst>
                <a:latin typeface="Arial" panose="020B0604020202020204" pitchFamily="34" charset="0"/>
                <a:ea typeface="Meiryo UI" panose="020B0604030504040204" pitchFamily="34" charset="-128"/>
                <a:cs typeface="Arial" panose="020B0604020202020204" pitchFamily="34" charset="0"/>
              </a:rPr>
              <a:t>projekter</a:t>
            </a:r>
            <a:endParaRPr lang="da-DK" sz="4000" b="1" dirty="0">
              <a:solidFill>
                <a:srgbClr val="EC4124"/>
              </a:solidFill>
              <a:latin typeface="Arial" panose="020B0604020202020204" pitchFamily="34" charset="0"/>
              <a:ea typeface="Meiryo UI" panose="020B0604030504040204" pitchFamily="34" charset="-128"/>
              <a:cs typeface="Arial" panose="020B0604020202020204" pitchFamily="34" charset="0"/>
            </a:endParaRPr>
          </a:p>
        </p:txBody>
      </p:sp>
      <p:sp>
        <p:nvSpPr>
          <p:cNvPr id="21" name="Tekstfelt 20">
            <a:extLst>
              <a:ext uri="{FF2B5EF4-FFF2-40B4-BE49-F238E27FC236}">
                <a16:creationId xmlns:a16="http://schemas.microsoft.com/office/drawing/2014/main" id="{A556F08D-3438-4D0E-B586-9F63DAF830CB}"/>
              </a:ext>
            </a:extLst>
          </p:cNvPr>
          <p:cNvSpPr txBox="1"/>
          <p:nvPr/>
        </p:nvSpPr>
        <p:spPr>
          <a:xfrm>
            <a:off x="161121" y="2406963"/>
            <a:ext cx="4097503" cy="400110"/>
          </a:xfrm>
          <a:prstGeom prst="rect">
            <a:avLst/>
          </a:prstGeom>
          <a:noFill/>
        </p:spPr>
        <p:txBody>
          <a:bodyPr wrap="square" rtlCol="0">
            <a:spAutoFit/>
          </a:bodyPr>
          <a:lstStyle/>
          <a:p>
            <a:pPr algn="ctr"/>
            <a:r>
              <a:rPr lang="da-DK" sz="2000" b="1" dirty="0">
                <a:solidFill>
                  <a:srgbClr val="FF0000"/>
                </a:solidFill>
              </a:rPr>
              <a:t>Lokaler, Service, Mentor &amp; Netværk </a:t>
            </a:r>
          </a:p>
        </p:txBody>
      </p:sp>
      <p:sp>
        <p:nvSpPr>
          <p:cNvPr id="22" name="Tekstfelt 21">
            <a:extLst>
              <a:ext uri="{FF2B5EF4-FFF2-40B4-BE49-F238E27FC236}">
                <a16:creationId xmlns:a16="http://schemas.microsoft.com/office/drawing/2014/main" id="{18A4F9C3-D50B-4F30-955D-1B913D4E4DB7}"/>
              </a:ext>
            </a:extLst>
          </p:cNvPr>
          <p:cNvSpPr txBox="1"/>
          <p:nvPr/>
        </p:nvSpPr>
        <p:spPr>
          <a:xfrm>
            <a:off x="5056225" y="2412409"/>
            <a:ext cx="4097503" cy="400110"/>
          </a:xfrm>
          <a:prstGeom prst="rect">
            <a:avLst/>
          </a:prstGeom>
          <a:noFill/>
        </p:spPr>
        <p:txBody>
          <a:bodyPr wrap="square" rtlCol="0">
            <a:spAutoFit/>
          </a:bodyPr>
          <a:lstStyle/>
          <a:p>
            <a:pPr algn="ctr"/>
            <a:r>
              <a:rPr lang="da-DK" sz="2000" b="1" dirty="0">
                <a:solidFill>
                  <a:srgbClr val="6C9B8E"/>
                </a:solidFill>
              </a:rPr>
              <a:t>Bygningsfaciliteter </a:t>
            </a:r>
          </a:p>
        </p:txBody>
      </p:sp>
    </p:spTree>
    <p:extLst>
      <p:ext uri="{BB962C8B-B14F-4D97-AF65-F5344CB8AC3E}">
        <p14:creationId xmlns:p14="http://schemas.microsoft.com/office/powerpoint/2010/main" val="180318199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5" name="Billede 24" descr="Et billede, der indeholder person, mand, væg, indendørs&#10;&#10;Beskrivelse, der er oprettet med meget høj sikkerhed">
            <a:extLst>
              <a:ext uri="{FF2B5EF4-FFF2-40B4-BE49-F238E27FC236}">
                <a16:creationId xmlns:a16="http://schemas.microsoft.com/office/drawing/2014/main" id="{5AE90412-5C1B-40B3-9842-34B9EF1A292F}"/>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pic>
        <p:nvPicPr>
          <p:cNvPr id="23" name="Billede 22">
            <a:extLst>
              <a:ext uri="{FF2B5EF4-FFF2-40B4-BE49-F238E27FC236}">
                <a16:creationId xmlns:a16="http://schemas.microsoft.com/office/drawing/2014/main" id="{439DD7F1-0EFE-4343-A13B-D47838AB7396}"/>
              </a:ext>
            </a:extLst>
          </p:cNvPr>
          <p:cNvPicPr>
            <a:picLocks noChangeAspect="1"/>
          </p:cNvPicPr>
          <p:nvPr/>
        </p:nvPicPr>
        <p:blipFill>
          <a:blip r:embed="rId4"/>
          <a:stretch>
            <a:fillRect/>
          </a:stretch>
        </p:blipFill>
        <p:spPr>
          <a:xfrm flipH="1">
            <a:off x="894297" y="4353344"/>
            <a:ext cx="5585792" cy="2313992"/>
          </a:xfrm>
          <a:prstGeom prst="rect">
            <a:avLst/>
          </a:prstGeom>
        </p:spPr>
      </p:pic>
      <p:sp>
        <p:nvSpPr>
          <p:cNvPr id="141" name="Tekstfelt 1">
            <a:extLst>
              <a:ext uri="{FF2B5EF4-FFF2-40B4-BE49-F238E27FC236}">
                <a16:creationId xmlns:a16="http://schemas.microsoft.com/office/drawing/2014/main" id="{3E7DB032-8B26-45CE-85D4-CBF70D991789}"/>
              </a:ext>
            </a:extLst>
          </p:cNvPr>
          <p:cNvSpPr txBox="1"/>
          <p:nvPr/>
        </p:nvSpPr>
        <p:spPr>
          <a:xfrm>
            <a:off x="179617" y="426912"/>
            <a:ext cx="8784777" cy="707886"/>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000" b="1" dirty="0">
                <a:solidFill>
                  <a:srgbClr val="EC4124"/>
                </a:solidFill>
                <a:latin typeface="Arial" panose="020B0604020202020204" pitchFamily="34" charset="0"/>
                <a:ea typeface="Meiryo UI" panose="020B0604030504040204" pitchFamily="34" charset="-128"/>
                <a:cs typeface="Arial" panose="020B0604020202020204" pitchFamily="34" charset="0"/>
              </a:rPr>
              <a:t>HVORFOR</a:t>
            </a:r>
            <a:r>
              <a:rPr lang="da-DK" sz="4000" dirty="0">
                <a:solidFill>
                  <a:schemeClr val="tx1">
                    <a:lumMod val="65000"/>
                    <a:lumOff val="35000"/>
                  </a:schemeClr>
                </a:solidFill>
                <a:effectLst>
                  <a:outerShdw blurRad="38100" dist="19050" dir="2700000" algn="tl">
                    <a:schemeClr val="dk1">
                      <a:alpha val="40000"/>
                    </a:schemeClr>
                  </a:outerShdw>
                </a:effectLst>
                <a:latin typeface="Arial" panose="020B0604020202020204" pitchFamily="34" charset="0"/>
                <a:ea typeface="Meiryo UI" panose="020B0604030504040204" pitchFamily="34" charset="-128"/>
                <a:cs typeface="Arial" panose="020B0604020202020204" pitchFamily="34" charset="0"/>
              </a:rPr>
              <a:t> </a:t>
            </a:r>
            <a:r>
              <a:rPr lang="da-DK" sz="4000" dirty="0">
                <a:solidFill>
                  <a:schemeClr val="tx1">
                    <a:lumMod val="65000"/>
                    <a:lumOff val="35000"/>
                  </a:schemeClr>
                </a:solidFill>
                <a:latin typeface="Arial" panose="020B0604020202020204" pitchFamily="34" charset="0"/>
                <a:ea typeface="Meiryo UI" panose="020B0604030504040204" pitchFamily="34" charset="-128"/>
                <a:cs typeface="Arial" panose="020B0604020202020204" pitchFamily="34" charset="0"/>
              </a:rPr>
              <a:t>et </a:t>
            </a:r>
            <a:r>
              <a:rPr lang="da-DK" sz="4000" b="1" dirty="0">
                <a:solidFill>
                  <a:srgbClr val="EC4124"/>
                </a:solidFill>
                <a:latin typeface="Arial" panose="020B0604020202020204" pitchFamily="34" charset="0"/>
                <a:ea typeface="Meiryo UI" panose="020B0604030504040204" pitchFamily="34" charset="-128"/>
                <a:cs typeface="Arial" panose="020B0604020202020204" pitchFamily="34" charset="0"/>
              </a:rPr>
              <a:t>IVÆRKSÆTTERHUS?</a:t>
            </a:r>
          </a:p>
        </p:txBody>
      </p:sp>
      <p:sp>
        <p:nvSpPr>
          <p:cNvPr id="43" name="Tekstfelt 42">
            <a:extLst>
              <a:ext uri="{FF2B5EF4-FFF2-40B4-BE49-F238E27FC236}">
                <a16:creationId xmlns:a16="http://schemas.microsoft.com/office/drawing/2014/main" id="{F186D8F7-D126-4086-8EA7-A02F73235634}"/>
              </a:ext>
            </a:extLst>
          </p:cNvPr>
          <p:cNvSpPr txBox="1"/>
          <p:nvPr/>
        </p:nvSpPr>
        <p:spPr>
          <a:xfrm>
            <a:off x="217201" y="5374674"/>
            <a:ext cx="8656030" cy="1292662"/>
          </a:xfrm>
          <a:prstGeom prst="rect">
            <a:avLst/>
          </a:prstGeom>
          <a:ln w="76200">
            <a:solidFill>
              <a:srgbClr val="43C8F5"/>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da-DK" sz="5400" dirty="0">
                <a:solidFill>
                  <a:srgbClr val="EC4124"/>
                </a:solidFill>
              </a:rPr>
              <a:t>Arbejdspladser &amp; Indtjening</a:t>
            </a:r>
          </a:p>
          <a:p>
            <a:pPr algn="ctr"/>
            <a:r>
              <a:rPr lang="da-DK" sz="2400" dirty="0">
                <a:solidFill>
                  <a:srgbClr val="2E3640"/>
                </a:solidFill>
              </a:rPr>
              <a:t>= </a:t>
            </a:r>
            <a:r>
              <a:rPr lang="da-DK" sz="2400" cap="all" dirty="0">
                <a:solidFill>
                  <a:srgbClr val="2E3640"/>
                </a:solidFill>
              </a:rPr>
              <a:t>Bosætning, liv og vækst i lokalsamfundet</a:t>
            </a:r>
          </a:p>
        </p:txBody>
      </p:sp>
      <p:grpSp>
        <p:nvGrpSpPr>
          <p:cNvPr id="3" name="Gruppe 2">
            <a:extLst>
              <a:ext uri="{FF2B5EF4-FFF2-40B4-BE49-F238E27FC236}">
                <a16:creationId xmlns:a16="http://schemas.microsoft.com/office/drawing/2014/main" id="{4B22BDCC-712E-4531-9E1A-50AD95829092}"/>
              </a:ext>
            </a:extLst>
          </p:cNvPr>
          <p:cNvGrpSpPr/>
          <p:nvPr/>
        </p:nvGrpSpPr>
        <p:grpSpPr>
          <a:xfrm>
            <a:off x="6346526" y="3596313"/>
            <a:ext cx="2397661" cy="2216223"/>
            <a:chOff x="512833" y="3155724"/>
            <a:chExt cx="3470691" cy="3115580"/>
          </a:xfrm>
        </p:grpSpPr>
        <p:pic>
          <p:nvPicPr>
            <p:cNvPr id="2052" name="Picture 4" descr="Billedresultat for pengepose">
              <a:extLst>
                <a:ext uri="{FF2B5EF4-FFF2-40B4-BE49-F238E27FC236}">
                  <a16:creationId xmlns:a16="http://schemas.microsoft.com/office/drawing/2014/main" id="{1C1368B7-1C6F-40E7-860D-2273CFCC752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106" r="25035"/>
            <a:stretch/>
          </p:blipFill>
          <p:spPr bwMode="auto">
            <a:xfrm>
              <a:off x="706170" y="3155724"/>
              <a:ext cx="3277354" cy="29345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ledresultat for pengepose">
              <a:extLst>
                <a:ext uri="{FF2B5EF4-FFF2-40B4-BE49-F238E27FC236}">
                  <a16:creationId xmlns:a16="http://schemas.microsoft.com/office/drawing/2014/main" id="{E27D163B-36A0-4132-BF8F-7BFD985668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33" y="4699679"/>
              <a:ext cx="1809750" cy="157162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Billede 5">
            <a:extLst>
              <a:ext uri="{FF2B5EF4-FFF2-40B4-BE49-F238E27FC236}">
                <a16:creationId xmlns:a16="http://schemas.microsoft.com/office/drawing/2014/main" id="{BD3DCAB8-D9F0-49DC-976E-A49D66CEAC49}"/>
              </a:ext>
            </a:extLst>
          </p:cNvPr>
          <p:cNvPicPr>
            <a:picLocks noChangeAspect="1"/>
          </p:cNvPicPr>
          <p:nvPr/>
        </p:nvPicPr>
        <p:blipFill>
          <a:blip r:embed="rId7"/>
          <a:stretch>
            <a:fillRect/>
          </a:stretch>
        </p:blipFill>
        <p:spPr>
          <a:xfrm>
            <a:off x="2017796" y="1625205"/>
            <a:ext cx="5108415" cy="2299287"/>
          </a:xfrm>
          <a:prstGeom prst="rect">
            <a:avLst/>
          </a:prstGeom>
        </p:spPr>
      </p:pic>
    </p:spTree>
    <p:extLst>
      <p:ext uri="{BB962C8B-B14F-4D97-AF65-F5344CB8AC3E}">
        <p14:creationId xmlns:p14="http://schemas.microsoft.com/office/powerpoint/2010/main" val="281509627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9" name="Billede 18" descr="Et billede, der indeholder person, mand, væg, indendørs&#10;&#10;Beskrivelse, der er oprettet med meget høj sikkerhed">
            <a:extLst>
              <a:ext uri="{FF2B5EF4-FFF2-40B4-BE49-F238E27FC236}">
                <a16:creationId xmlns:a16="http://schemas.microsoft.com/office/drawing/2014/main" id="{B77F1871-A9CD-4E00-B669-A9E799A9505C}"/>
              </a:ext>
            </a:extLst>
          </p:cNvPr>
          <p:cNvPicPr>
            <a:picLocks noChangeAspect="1"/>
          </p:cNvPicPr>
          <p:nvPr/>
        </p:nvPicPr>
        <p:blipFill rotWithShape="1">
          <a:blip r:embed="rId2">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sp>
        <p:nvSpPr>
          <p:cNvPr id="14" name="Rektangel 13">
            <a:extLst>
              <a:ext uri="{FF2B5EF4-FFF2-40B4-BE49-F238E27FC236}">
                <a16:creationId xmlns:a16="http://schemas.microsoft.com/office/drawing/2014/main" id="{03DDEC94-CCA6-4F7B-9FC1-F6359D029B46}"/>
              </a:ext>
            </a:extLst>
          </p:cNvPr>
          <p:cNvSpPr/>
          <p:nvPr/>
        </p:nvSpPr>
        <p:spPr>
          <a:xfrm>
            <a:off x="539266" y="1328288"/>
            <a:ext cx="3899561" cy="2520000"/>
          </a:xfrm>
          <a:prstGeom prst="rect">
            <a:avLst/>
          </a:prstGeom>
          <a:solidFill>
            <a:schemeClr val="bg1"/>
          </a:solidFill>
          <a:ln w="57150">
            <a:solidFill>
              <a:srgbClr val="43C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1">
            <a:extLst>
              <a:ext uri="{FF2B5EF4-FFF2-40B4-BE49-F238E27FC236}">
                <a16:creationId xmlns:a16="http://schemas.microsoft.com/office/drawing/2014/main" id="{846C2B1D-0001-4D90-A455-818450D41A94}"/>
              </a:ext>
            </a:extLst>
          </p:cNvPr>
          <p:cNvSpPr txBox="1"/>
          <p:nvPr/>
        </p:nvSpPr>
        <p:spPr>
          <a:xfrm>
            <a:off x="986428" y="353556"/>
            <a:ext cx="7229864"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VIDEN</a:t>
            </a:r>
            <a:r>
              <a:rPr lang="da-DK" sz="4800" dirty="0">
                <a:solidFill>
                  <a:schemeClr val="tx1">
                    <a:lumMod val="65000"/>
                    <a:lumOff val="35000"/>
                  </a:schemeClr>
                </a:solidFill>
                <a:effectLst>
                  <a:outerShdw blurRad="38100" dist="19050" dir="2700000" algn="tl">
                    <a:schemeClr val="dk1">
                      <a:alpha val="40000"/>
                    </a:schemeClr>
                  </a:outerShdw>
                </a:effectLst>
                <a:latin typeface="Arial" panose="020B0604020202020204" pitchFamily="34" charset="0"/>
                <a:ea typeface="Meiryo UI" panose="020B0604030504040204" pitchFamily="34" charset="-128"/>
                <a:cs typeface="Arial" panose="020B0604020202020204" pitchFamily="34" charset="0"/>
              </a:rPr>
              <a:t> om </a:t>
            </a: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VÆKSTHUSE</a:t>
            </a:r>
          </a:p>
        </p:txBody>
      </p:sp>
      <p:sp>
        <p:nvSpPr>
          <p:cNvPr id="35" name="Rektangel 34">
            <a:extLst>
              <a:ext uri="{FF2B5EF4-FFF2-40B4-BE49-F238E27FC236}">
                <a16:creationId xmlns:a16="http://schemas.microsoft.com/office/drawing/2014/main" id="{E1785E71-ACCB-40CE-A25C-C28CA4F7BB53}"/>
              </a:ext>
            </a:extLst>
          </p:cNvPr>
          <p:cNvSpPr/>
          <p:nvPr/>
        </p:nvSpPr>
        <p:spPr>
          <a:xfrm>
            <a:off x="4768658" y="1328288"/>
            <a:ext cx="4094654" cy="2520000"/>
          </a:xfrm>
          <a:prstGeom prst="rect">
            <a:avLst/>
          </a:prstGeom>
          <a:solidFill>
            <a:schemeClr val="bg1"/>
          </a:solidFill>
          <a:ln w="57150">
            <a:solidFill>
              <a:srgbClr val="43C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A3D45C38-6A3B-4391-866D-B3B4FE3F8F39}"/>
              </a:ext>
            </a:extLst>
          </p:cNvPr>
          <p:cNvPicPr>
            <a:picLocks noChangeAspect="1"/>
          </p:cNvPicPr>
          <p:nvPr/>
        </p:nvPicPr>
        <p:blipFill>
          <a:blip r:embed="rId3"/>
          <a:stretch>
            <a:fillRect/>
          </a:stretch>
        </p:blipFill>
        <p:spPr>
          <a:xfrm>
            <a:off x="693272" y="1465130"/>
            <a:ext cx="3687805" cy="2383158"/>
          </a:xfrm>
          <a:prstGeom prst="rect">
            <a:avLst/>
          </a:prstGeom>
          <a:ln w="57150">
            <a:noFill/>
          </a:ln>
        </p:spPr>
      </p:pic>
      <p:sp>
        <p:nvSpPr>
          <p:cNvPr id="37" name="Rektangel 36">
            <a:extLst>
              <a:ext uri="{FF2B5EF4-FFF2-40B4-BE49-F238E27FC236}">
                <a16:creationId xmlns:a16="http://schemas.microsoft.com/office/drawing/2014/main" id="{C0A3F3CD-84CD-4D64-ABF0-B00831EEFB9F}"/>
              </a:ext>
            </a:extLst>
          </p:cNvPr>
          <p:cNvSpPr/>
          <p:nvPr/>
        </p:nvSpPr>
        <p:spPr>
          <a:xfrm>
            <a:off x="539265" y="4061436"/>
            <a:ext cx="3899561" cy="2520000"/>
          </a:xfrm>
          <a:prstGeom prst="rect">
            <a:avLst/>
          </a:prstGeom>
          <a:solidFill>
            <a:schemeClr val="bg1"/>
          </a:solidFill>
          <a:ln w="57150">
            <a:solidFill>
              <a:srgbClr val="43C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Billede 33">
            <a:extLst>
              <a:ext uri="{FF2B5EF4-FFF2-40B4-BE49-F238E27FC236}">
                <a16:creationId xmlns:a16="http://schemas.microsoft.com/office/drawing/2014/main" id="{61DFE254-31E2-46C0-A85A-A801158EF830}"/>
              </a:ext>
            </a:extLst>
          </p:cNvPr>
          <p:cNvPicPr>
            <a:picLocks noChangeAspect="1"/>
          </p:cNvPicPr>
          <p:nvPr/>
        </p:nvPicPr>
        <p:blipFill>
          <a:blip r:embed="rId4"/>
          <a:stretch>
            <a:fillRect/>
          </a:stretch>
        </p:blipFill>
        <p:spPr>
          <a:xfrm>
            <a:off x="4868945" y="1424715"/>
            <a:ext cx="3894079" cy="2396559"/>
          </a:xfrm>
          <a:prstGeom prst="rect">
            <a:avLst/>
          </a:prstGeom>
          <a:ln w="57150">
            <a:noFill/>
          </a:ln>
        </p:spPr>
      </p:pic>
      <p:pic>
        <p:nvPicPr>
          <p:cNvPr id="36" name="Billede 35">
            <a:extLst>
              <a:ext uri="{FF2B5EF4-FFF2-40B4-BE49-F238E27FC236}">
                <a16:creationId xmlns:a16="http://schemas.microsoft.com/office/drawing/2014/main" id="{591A9CB1-FBB2-48DE-A7DD-60AD008825F9}"/>
              </a:ext>
            </a:extLst>
          </p:cNvPr>
          <p:cNvPicPr>
            <a:picLocks noChangeAspect="1"/>
          </p:cNvPicPr>
          <p:nvPr/>
        </p:nvPicPr>
        <p:blipFill>
          <a:blip r:embed="rId5"/>
          <a:stretch>
            <a:fillRect/>
          </a:stretch>
        </p:blipFill>
        <p:spPr>
          <a:xfrm>
            <a:off x="751022" y="4170525"/>
            <a:ext cx="3293820" cy="2307278"/>
          </a:xfrm>
          <a:prstGeom prst="rect">
            <a:avLst/>
          </a:prstGeom>
        </p:spPr>
      </p:pic>
      <p:pic>
        <p:nvPicPr>
          <p:cNvPr id="38" name="Billede 37" descr="C:\Users\Bruger\AppData\Local\Microsoft\Windows\INetCache\Content.Word\powertower_HELLE_logo_CMYK.JPG">
            <a:extLst>
              <a:ext uri="{FF2B5EF4-FFF2-40B4-BE49-F238E27FC236}">
                <a16:creationId xmlns:a16="http://schemas.microsoft.com/office/drawing/2014/main" id="{0B3C708A-CBE4-435A-A4F0-76EE621CC33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Tree>
    <p:extLst>
      <p:ext uri="{BB962C8B-B14F-4D97-AF65-F5344CB8AC3E}">
        <p14:creationId xmlns:p14="http://schemas.microsoft.com/office/powerpoint/2010/main" val="193810106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mand, væg, indendørs&#10;&#10;Beskrivelse, der er oprettet med meget høj sikkerhed">
            <a:extLst>
              <a:ext uri="{FF2B5EF4-FFF2-40B4-BE49-F238E27FC236}">
                <a16:creationId xmlns:a16="http://schemas.microsoft.com/office/drawing/2014/main" id="{F0E7E50F-47F0-4B98-B482-B283A171B673}"/>
              </a:ext>
            </a:extLst>
          </p:cNvPr>
          <p:cNvPicPr>
            <a:picLocks noChangeAspect="1"/>
          </p:cNvPicPr>
          <p:nvPr/>
        </p:nvPicPr>
        <p:blipFill rotWithShape="1">
          <a:blip r:embed="rId3">
            <a:extLst>
              <a:ext uri="{28A0092B-C50C-407E-A947-70E740481C1C}">
                <a14:useLocalDpi xmlns:a14="http://schemas.microsoft.com/office/drawing/2010/main" val="0"/>
              </a:ext>
            </a:extLst>
          </a:blip>
          <a:srcRect r="77045"/>
          <a:stretch/>
        </p:blipFill>
        <p:spPr>
          <a:xfrm flipH="1">
            <a:off x="13144" y="0"/>
            <a:ext cx="9180000" cy="6858000"/>
          </a:xfrm>
          <a:prstGeom prst="rect">
            <a:avLst/>
          </a:prstGeom>
        </p:spPr>
      </p:pic>
      <p:pic>
        <p:nvPicPr>
          <p:cNvPr id="13" name="Billede 12">
            <a:extLst>
              <a:ext uri="{FF2B5EF4-FFF2-40B4-BE49-F238E27FC236}">
                <a16:creationId xmlns:a16="http://schemas.microsoft.com/office/drawing/2014/main" id="{46658CC1-B3E2-4A63-86E2-D49DB7466ECD}"/>
              </a:ext>
            </a:extLst>
          </p:cNvPr>
          <p:cNvPicPr>
            <a:picLocks noChangeAspect="1"/>
          </p:cNvPicPr>
          <p:nvPr/>
        </p:nvPicPr>
        <p:blipFill>
          <a:blip r:embed="rId4"/>
          <a:stretch>
            <a:fillRect/>
          </a:stretch>
        </p:blipFill>
        <p:spPr>
          <a:xfrm flipH="1">
            <a:off x="351646" y="4281291"/>
            <a:ext cx="5634141" cy="2334022"/>
          </a:xfrm>
          <a:prstGeom prst="rect">
            <a:avLst/>
          </a:prstGeom>
        </p:spPr>
      </p:pic>
      <p:sp>
        <p:nvSpPr>
          <p:cNvPr id="3" name="Ellipse 2">
            <a:extLst>
              <a:ext uri="{FF2B5EF4-FFF2-40B4-BE49-F238E27FC236}">
                <a16:creationId xmlns:a16="http://schemas.microsoft.com/office/drawing/2014/main" id="{971ADA9A-462C-4E6D-8EA4-94E016240778}"/>
              </a:ext>
            </a:extLst>
          </p:cNvPr>
          <p:cNvSpPr/>
          <p:nvPr/>
        </p:nvSpPr>
        <p:spPr>
          <a:xfrm>
            <a:off x="1005500" y="1684333"/>
            <a:ext cx="3235718" cy="2066867"/>
          </a:xfrm>
          <a:prstGeom prst="ellipse">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anchor="ctr" anchorCtr="0">
            <a:noAutofit/>
          </a:bodyPr>
          <a:lstStyle/>
          <a:p>
            <a:pPr algn="ctr"/>
            <a:r>
              <a:rPr lang="da-DK" sz="2400" b="1" dirty="0">
                <a:solidFill>
                  <a:srgbClr val="EC4124"/>
                </a:solidFill>
              </a:rPr>
              <a:t>Vækstorienterede iværksættere</a:t>
            </a:r>
          </a:p>
        </p:txBody>
      </p:sp>
      <p:sp>
        <p:nvSpPr>
          <p:cNvPr id="4" name="Rektangel 3">
            <a:extLst>
              <a:ext uri="{FF2B5EF4-FFF2-40B4-BE49-F238E27FC236}">
                <a16:creationId xmlns:a16="http://schemas.microsoft.com/office/drawing/2014/main" id="{43CBC5F3-5D50-4D0C-A4B3-014A8800DE1E}"/>
              </a:ext>
            </a:extLst>
          </p:cNvPr>
          <p:cNvSpPr/>
          <p:nvPr/>
        </p:nvSpPr>
        <p:spPr>
          <a:xfrm>
            <a:off x="5233574" y="1350019"/>
            <a:ext cx="3600000" cy="831600"/>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none" tIns="144000">
            <a:noAutofit/>
          </a:bodyPr>
          <a:lstStyle/>
          <a:p>
            <a:pPr algn="ctr"/>
            <a:r>
              <a:rPr lang="da-DK" b="1" dirty="0">
                <a:solidFill>
                  <a:srgbClr val="EC4124"/>
                </a:solidFill>
              </a:rPr>
              <a:t>Nystartede </a:t>
            </a:r>
          </a:p>
          <a:p>
            <a:pPr algn="ctr"/>
            <a:r>
              <a:rPr lang="da-DK" b="1" dirty="0">
                <a:solidFill>
                  <a:srgbClr val="EC4124"/>
                </a:solidFill>
              </a:rPr>
              <a:t>iværksættere </a:t>
            </a:r>
          </a:p>
        </p:txBody>
      </p:sp>
      <p:sp>
        <p:nvSpPr>
          <p:cNvPr id="5" name="Rektangel 4">
            <a:extLst>
              <a:ext uri="{FF2B5EF4-FFF2-40B4-BE49-F238E27FC236}">
                <a16:creationId xmlns:a16="http://schemas.microsoft.com/office/drawing/2014/main" id="{691F26BF-EEC6-466C-8250-1F7CFBB8F193}"/>
              </a:ext>
            </a:extLst>
          </p:cNvPr>
          <p:cNvSpPr/>
          <p:nvPr/>
        </p:nvSpPr>
        <p:spPr>
          <a:xfrm>
            <a:off x="5233574" y="2389510"/>
            <a:ext cx="3600000" cy="831600"/>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wrap="none" tIns="144000">
            <a:noAutofit/>
          </a:bodyPr>
          <a:lstStyle/>
          <a:p>
            <a:pPr algn="ctr"/>
            <a:r>
              <a:rPr lang="da-DK" b="1" dirty="0">
                <a:solidFill>
                  <a:srgbClr val="EC4124"/>
                </a:solidFill>
              </a:rPr>
              <a:t>Etablerede </a:t>
            </a:r>
          </a:p>
          <a:p>
            <a:pPr algn="ctr"/>
            <a:r>
              <a:rPr lang="da-DK" b="1" dirty="0">
                <a:solidFill>
                  <a:srgbClr val="EC4124"/>
                </a:solidFill>
              </a:rPr>
              <a:t>mikrovirksomheder</a:t>
            </a:r>
          </a:p>
          <a:p>
            <a:pPr algn="ctr"/>
            <a:endParaRPr lang="da-DK" dirty="0">
              <a:solidFill>
                <a:srgbClr val="EC4124"/>
              </a:solidFill>
            </a:endParaRPr>
          </a:p>
        </p:txBody>
      </p:sp>
      <p:sp>
        <p:nvSpPr>
          <p:cNvPr id="6" name="Rektangel 5">
            <a:extLst>
              <a:ext uri="{FF2B5EF4-FFF2-40B4-BE49-F238E27FC236}">
                <a16:creationId xmlns:a16="http://schemas.microsoft.com/office/drawing/2014/main" id="{4E6ADDA8-78D0-4579-95E1-7055E2DD0598}"/>
              </a:ext>
            </a:extLst>
          </p:cNvPr>
          <p:cNvSpPr/>
          <p:nvPr/>
        </p:nvSpPr>
        <p:spPr>
          <a:xfrm>
            <a:off x="5233574" y="3429000"/>
            <a:ext cx="3600000" cy="830997"/>
          </a:xfrm>
          <a:prstGeom prst="rect">
            <a:avLst/>
          </a:prstGeom>
          <a:solidFill>
            <a:schemeClr val="bg1"/>
          </a:solidFill>
          <a:ln w="57150">
            <a:solidFill>
              <a:srgbClr val="43C8F5"/>
            </a:solidFill>
          </a:ln>
        </p:spPr>
        <p:style>
          <a:lnRef idx="2">
            <a:schemeClr val="accent4">
              <a:shade val="50000"/>
            </a:schemeClr>
          </a:lnRef>
          <a:fillRef idx="1">
            <a:schemeClr val="accent4"/>
          </a:fillRef>
          <a:effectRef idx="0">
            <a:schemeClr val="accent4"/>
          </a:effectRef>
          <a:fontRef idx="minor">
            <a:schemeClr val="lt1"/>
          </a:fontRef>
        </p:style>
        <p:txBody>
          <a:bodyPr tIns="144000">
            <a:noAutofit/>
          </a:bodyPr>
          <a:lstStyle/>
          <a:p>
            <a:pPr algn="ctr"/>
            <a:r>
              <a:rPr lang="da-DK" b="1" dirty="0">
                <a:solidFill>
                  <a:srgbClr val="EC4124"/>
                </a:solidFill>
              </a:rPr>
              <a:t>Lokalafdeling </a:t>
            </a:r>
          </a:p>
          <a:p>
            <a:pPr algn="ctr"/>
            <a:r>
              <a:rPr lang="da-DK" b="1" dirty="0">
                <a:solidFill>
                  <a:srgbClr val="EC4124"/>
                </a:solidFill>
              </a:rPr>
              <a:t>for store virksomheder</a:t>
            </a:r>
          </a:p>
        </p:txBody>
      </p:sp>
      <p:pic>
        <p:nvPicPr>
          <p:cNvPr id="20" name="Billede 19" descr="C:\Users\Bruger\AppData\Local\Microsoft\Windows\INetCache\Content.Word\powertower_HELLE_logo_CMYK.JPG">
            <a:extLst>
              <a:ext uri="{FF2B5EF4-FFF2-40B4-BE49-F238E27FC236}">
                <a16:creationId xmlns:a16="http://schemas.microsoft.com/office/drawing/2014/main" id="{A4A15A84-45AE-45F8-ABA2-82324AD4144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0024" y="5919335"/>
            <a:ext cx="2374025" cy="779521"/>
          </a:xfrm>
          <a:prstGeom prst="rect">
            <a:avLst/>
          </a:prstGeom>
          <a:noFill/>
          <a:ln>
            <a:noFill/>
          </a:ln>
        </p:spPr>
      </p:pic>
      <p:sp>
        <p:nvSpPr>
          <p:cNvPr id="21" name="Tekstfelt 1">
            <a:extLst>
              <a:ext uri="{FF2B5EF4-FFF2-40B4-BE49-F238E27FC236}">
                <a16:creationId xmlns:a16="http://schemas.microsoft.com/office/drawing/2014/main" id="{16A3FFB8-0FCE-444C-A391-6AE0E3195BC8}"/>
              </a:ext>
            </a:extLst>
          </p:cNvPr>
          <p:cNvSpPr txBox="1"/>
          <p:nvPr/>
        </p:nvSpPr>
        <p:spPr>
          <a:xfrm>
            <a:off x="739803" y="365357"/>
            <a:ext cx="7664407" cy="830997"/>
          </a:xfrm>
          <a:prstGeom prst="rect">
            <a:avLst/>
          </a:prstGeom>
          <a:noFill/>
          <a:ln>
            <a:noFill/>
          </a:ln>
          <a:effectLst/>
        </p:spPr>
        <p:txBody>
          <a:bodyPr rot="0" spcFirstLastPara="0" vert="horz" wrap="none" lIns="91440" tIns="45720" rIns="91440" bIns="45720" numCol="1" spcCol="0" rtlCol="0" fromWordArt="0" anchor="ctr" anchorCtr="0" forceAA="0" compatLnSpc="1">
            <a:prstTxWarp prst="textNoShape">
              <a:avLst/>
            </a:prstTxWarp>
            <a:spAutoFit/>
          </a:bodyPr>
          <a:lstStyle/>
          <a:p>
            <a:pPr algn="ct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KLIENTEL </a:t>
            </a:r>
            <a:r>
              <a:rPr lang="da-DK" sz="4800" dirty="0">
                <a:solidFill>
                  <a:srgbClr val="2E3640"/>
                </a:solidFill>
                <a:latin typeface="Arial" panose="020B0604020202020204" pitchFamily="34" charset="0"/>
                <a:ea typeface="Meiryo UI" panose="020B0604030504040204" pitchFamily="34" charset="-128"/>
                <a:cs typeface="Arial" panose="020B0604020202020204" pitchFamily="34" charset="0"/>
              </a:rPr>
              <a:t>i</a:t>
            </a:r>
            <a:r>
              <a:rPr lang="da-DK" sz="4800" b="1" dirty="0">
                <a:solidFill>
                  <a:srgbClr val="EC4124"/>
                </a:solidFill>
                <a:latin typeface="Arial" panose="020B0604020202020204" pitchFamily="34" charset="0"/>
                <a:ea typeface="Meiryo UI" panose="020B0604030504040204" pitchFamily="34" charset="-128"/>
                <a:cs typeface="Arial" panose="020B0604020202020204" pitchFamily="34" charset="0"/>
              </a:rPr>
              <a:t> VÆKSTHUSE</a:t>
            </a:r>
          </a:p>
        </p:txBody>
      </p:sp>
      <p:cxnSp>
        <p:nvCxnSpPr>
          <p:cNvPr id="7" name="Lige pilforbindelse 6">
            <a:extLst>
              <a:ext uri="{FF2B5EF4-FFF2-40B4-BE49-F238E27FC236}">
                <a16:creationId xmlns:a16="http://schemas.microsoft.com/office/drawing/2014/main" id="{16863285-4608-49C7-BF1A-F12589C7D81F}"/>
              </a:ext>
            </a:extLst>
          </p:cNvPr>
          <p:cNvCxnSpPr>
            <a:stCxn id="3" idx="6"/>
          </p:cNvCxnSpPr>
          <p:nvPr/>
        </p:nvCxnSpPr>
        <p:spPr>
          <a:xfrm>
            <a:off x="4241218" y="2717767"/>
            <a:ext cx="917923" cy="0"/>
          </a:xfrm>
          <a:prstGeom prst="straightConnector1">
            <a:avLst/>
          </a:prstGeom>
          <a:ln w="57150">
            <a:solidFill>
              <a:srgbClr val="43C8F5"/>
            </a:solidFill>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9F905DEF-2CD3-47C5-A7FB-0C48326785D2}"/>
              </a:ext>
            </a:extLst>
          </p:cNvPr>
          <p:cNvCxnSpPr>
            <a:stCxn id="3" idx="7"/>
          </p:cNvCxnSpPr>
          <p:nvPr/>
        </p:nvCxnSpPr>
        <p:spPr>
          <a:xfrm flipV="1">
            <a:off x="3767358" y="1765819"/>
            <a:ext cx="1391783" cy="221200"/>
          </a:xfrm>
          <a:prstGeom prst="straightConnector1">
            <a:avLst/>
          </a:prstGeom>
          <a:ln w="57150">
            <a:solidFill>
              <a:srgbClr val="43C8F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EE437D5E-96E6-4B38-A01D-4528B23CAEA8}"/>
              </a:ext>
            </a:extLst>
          </p:cNvPr>
          <p:cNvCxnSpPr>
            <a:stCxn id="3" idx="5"/>
          </p:cNvCxnSpPr>
          <p:nvPr/>
        </p:nvCxnSpPr>
        <p:spPr>
          <a:xfrm>
            <a:off x="3767358" y="3448514"/>
            <a:ext cx="1391783" cy="395984"/>
          </a:xfrm>
          <a:prstGeom prst="straightConnector1">
            <a:avLst/>
          </a:prstGeom>
          <a:ln w="57150">
            <a:solidFill>
              <a:srgbClr val="43C8F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76035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UR Helle Øst">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UR Helle Øst" id="{38D8AE52-CF05-42D2-B854-EA2FAF5A99BF}" vid="{0E10DB1E-DBF7-4B90-B27D-7187ADBB48A9}"/>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 Helle Øst</Template>
  <TotalTime>24253</TotalTime>
  <Words>970</Words>
  <Application>Microsoft Office PowerPoint</Application>
  <PresentationFormat>Skærmshow (4:3)</PresentationFormat>
  <Paragraphs>266</Paragraphs>
  <Slides>30</Slides>
  <Notes>17</Notes>
  <HiddenSlides>0</HiddenSlides>
  <MMClips>0</MMClips>
  <ScaleCrop>false</ScaleCrop>
  <HeadingPairs>
    <vt:vector size="6" baseType="variant">
      <vt:variant>
        <vt:lpstr>Benyttede skrifttyper</vt:lpstr>
      </vt:variant>
      <vt:variant>
        <vt:i4>12</vt:i4>
      </vt:variant>
      <vt:variant>
        <vt:lpstr>Tema</vt:lpstr>
      </vt:variant>
      <vt:variant>
        <vt:i4>1</vt:i4>
      </vt:variant>
      <vt:variant>
        <vt:lpstr>Slidetitler</vt:lpstr>
      </vt:variant>
      <vt:variant>
        <vt:i4>30</vt:i4>
      </vt:variant>
    </vt:vector>
  </HeadingPairs>
  <TitlesOfParts>
    <vt:vector size="43" baseType="lpstr">
      <vt:lpstr>Meiryo UI</vt:lpstr>
      <vt:lpstr>arial</vt:lpstr>
      <vt:lpstr>arial</vt:lpstr>
      <vt:lpstr>Arial Black</vt:lpstr>
      <vt:lpstr>Calibri</vt:lpstr>
      <vt:lpstr>Cambria</vt:lpstr>
      <vt:lpstr>Century Gothic</vt:lpstr>
      <vt:lpstr>Franklin Gothic Book</vt:lpstr>
      <vt:lpstr>Franklin Gothic Medium</vt:lpstr>
      <vt:lpstr>Open Sans</vt:lpstr>
      <vt:lpstr>Times New Roman</vt:lpstr>
      <vt:lpstr>Wingdings 2</vt:lpstr>
      <vt:lpstr>UR Helle Øst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Claus Vestland Jeppesen</dc:creator>
  <cp:lastModifiedBy>Claus Vestland Jeppesen</cp:lastModifiedBy>
  <cp:revision>161</cp:revision>
  <dcterms:created xsi:type="dcterms:W3CDTF">2017-06-14T08:32:42Z</dcterms:created>
  <dcterms:modified xsi:type="dcterms:W3CDTF">2017-11-30T15:38:08Z</dcterms:modified>
</cp:coreProperties>
</file>