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96" r:id="rId1"/>
  </p:sldMasterIdLst>
  <p:handoutMasterIdLst>
    <p:handoutMasterId r:id="rId42"/>
  </p:handoutMasterIdLst>
  <p:sldIdLst>
    <p:sldId id="256" r:id="rId2"/>
    <p:sldId id="259" r:id="rId3"/>
    <p:sldId id="261" r:id="rId4"/>
    <p:sldId id="347" r:id="rId5"/>
    <p:sldId id="278" r:id="rId6"/>
    <p:sldId id="279" r:id="rId7"/>
    <p:sldId id="263" r:id="rId8"/>
    <p:sldId id="283" r:id="rId9"/>
    <p:sldId id="264" r:id="rId10"/>
    <p:sldId id="285" r:id="rId11"/>
    <p:sldId id="290" r:id="rId12"/>
    <p:sldId id="300" r:id="rId13"/>
    <p:sldId id="348" r:id="rId14"/>
    <p:sldId id="351" r:id="rId15"/>
    <p:sldId id="291" r:id="rId16"/>
    <p:sldId id="269" r:id="rId17"/>
    <p:sldId id="289" r:id="rId18"/>
    <p:sldId id="292" r:id="rId19"/>
    <p:sldId id="293" r:id="rId20"/>
    <p:sldId id="294" r:id="rId21"/>
    <p:sldId id="336" r:id="rId22"/>
    <p:sldId id="303" r:id="rId23"/>
    <p:sldId id="265" r:id="rId24"/>
    <p:sldId id="349" r:id="rId25"/>
    <p:sldId id="272" r:id="rId26"/>
    <p:sldId id="276" r:id="rId27"/>
    <p:sldId id="310" r:id="rId28"/>
    <p:sldId id="311" r:id="rId29"/>
    <p:sldId id="316" r:id="rId30"/>
    <p:sldId id="312" r:id="rId31"/>
    <p:sldId id="313" r:id="rId32"/>
    <p:sldId id="314" r:id="rId33"/>
    <p:sldId id="315" r:id="rId34"/>
    <p:sldId id="346" r:id="rId35"/>
    <p:sldId id="337" r:id="rId36"/>
    <p:sldId id="338" r:id="rId37"/>
    <p:sldId id="325" r:id="rId38"/>
    <p:sldId id="322" r:id="rId39"/>
    <p:sldId id="339" r:id="rId40"/>
    <p:sldId id="320" r:id="rId41"/>
  </p:sldIdLst>
  <p:sldSz cx="9144000" cy="6858000" type="screen4x3"/>
  <p:notesSz cx="6797675" cy="9926638"/>
  <p:defaultTextStyle>
    <a:defPPr>
      <a:defRPr lang="da-DK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8" autoAdjust="0"/>
    <p:restoredTop sz="94552" autoAdjust="0"/>
  </p:normalViewPr>
  <p:slideViewPr>
    <p:cSldViewPr snapToGrid="0" snapToObjects="1">
      <p:cViewPr varScale="1">
        <p:scale>
          <a:sx n="100" d="100"/>
          <a:sy n="100" d="100"/>
        </p:scale>
        <p:origin x="1230" y="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80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5" d="100"/>
        <a:sy n="85" d="100"/>
      </p:scale>
      <p:origin x="0" y="772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handoutMaster" Target="handoutMasters/handoutMaster1.xml"/><Relationship Id="rId47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laus Vestland Jeppesen" userId="92f241ec9e0efb5d" providerId="LiveId" clId="{6683F34A-012F-4236-90DA-B3083B17D28A}"/>
    <pc:docChg chg="custSel delSld modSld sldOrd">
      <pc:chgData name="Claus Vestland Jeppesen" userId="92f241ec9e0efb5d" providerId="LiveId" clId="{6683F34A-012F-4236-90DA-B3083B17D28A}" dt="2017-11-28T12:27:30.897" v="269" actId="14734"/>
      <pc:docMkLst>
        <pc:docMk/>
      </pc:docMkLst>
      <pc:sldChg chg="del">
        <pc:chgData name="Claus Vestland Jeppesen" userId="92f241ec9e0efb5d" providerId="LiveId" clId="{6683F34A-012F-4236-90DA-B3083B17D28A}" dt="2017-11-28T12:01:06.799" v="5" actId="2696"/>
        <pc:sldMkLst>
          <pc:docMk/>
          <pc:sldMk cId="2846629195" sldId="257"/>
        </pc:sldMkLst>
      </pc:sldChg>
      <pc:sldChg chg="del">
        <pc:chgData name="Claus Vestland Jeppesen" userId="92f241ec9e0efb5d" providerId="LiveId" clId="{6683F34A-012F-4236-90DA-B3083B17D28A}" dt="2017-11-28T12:00:43.861" v="0" actId="2696"/>
        <pc:sldMkLst>
          <pc:docMk/>
          <pc:sldMk cId="2089951459" sldId="258"/>
        </pc:sldMkLst>
      </pc:sldChg>
      <pc:sldChg chg="del">
        <pc:chgData name="Claus Vestland Jeppesen" userId="92f241ec9e0efb5d" providerId="LiveId" clId="{6683F34A-012F-4236-90DA-B3083B17D28A}" dt="2017-11-28T12:00:51.754" v="1" actId="2696"/>
        <pc:sldMkLst>
          <pc:docMk/>
          <pc:sldMk cId="118130612" sldId="260"/>
        </pc:sldMkLst>
      </pc:sldChg>
      <pc:sldChg chg="delSp">
        <pc:chgData name="Claus Vestland Jeppesen" userId="92f241ec9e0efb5d" providerId="LiveId" clId="{6683F34A-012F-4236-90DA-B3083B17D28A}" dt="2017-11-28T12:00:56.124" v="3" actId="478"/>
        <pc:sldMkLst>
          <pc:docMk/>
          <pc:sldMk cId="2443020203" sldId="261"/>
        </pc:sldMkLst>
        <pc:picChg chg="del">
          <ac:chgData name="Claus Vestland Jeppesen" userId="92f241ec9e0efb5d" providerId="LiveId" clId="{6683F34A-012F-4236-90DA-B3083B17D28A}" dt="2017-11-28T12:00:56.124" v="3" actId="478"/>
          <ac:picMkLst>
            <pc:docMk/>
            <pc:sldMk cId="2443020203" sldId="261"/>
            <ac:picMk id="2" creationId="{00000000-0000-0000-0000-000000000000}"/>
          </ac:picMkLst>
        </pc:picChg>
        <pc:picChg chg="del">
          <ac:chgData name="Claus Vestland Jeppesen" userId="92f241ec9e0efb5d" providerId="LiveId" clId="{6683F34A-012F-4236-90DA-B3083B17D28A}" dt="2017-11-28T12:00:55.524" v="2" actId="478"/>
          <ac:picMkLst>
            <pc:docMk/>
            <pc:sldMk cId="2443020203" sldId="261"/>
            <ac:picMk id="9" creationId="{00000000-0000-0000-0000-000000000000}"/>
          </ac:picMkLst>
        </pc:picChg>
      </pc:sldChg>
      <pc:sldChg chg="del">
        <pc:chgData name="Claus Vestland Jeppesen" userId="92f241ec9e0efb5d" providerId="LiveId" clId="{6683F34A-012F-4236-90DA-B3083B17D28A}" dt="2017-11-28T12:01:05.010" v="4" actId="2696"/>
        <pc:sldMkLst>
          <pc:docMk/>
          <pc:sldMk cId="2511658897" sldId="262"/>
        </pc:sldMkLst>
      </pc:sldChg>
      <pc:sldChg chg="delSp modSp">
        <pc:chgData name="Claus Vestland Jeppesen" userId="92f241ec9e0efb5d" providerId="LiveId" clId="{6683F34A-012F-4236-90DA-B3083B17D28A}" dt="2017-11-28T12:08:10.219" v="125" actId="113"/>
        <pc:sldMkLst>
          <pc:docMk/>
          <pc:sldMk cId="499698218" sldId="265"/>
        </pc:sldMkLst>
        <pc:spChg chg="mod">
          <ac:chgData name="Claus Vestland Jeppesen" userId="92f241ec9e0efb5d" providerId="LiveId" clId="{6683F34A-012F-4236-90DA-B3083B17D28A}" dt="2017-11-28T12:08:10.219" v="125" actId="113"/>
          <ac:spMkLst>
            <pc:docMk/>
            <pc:sldMk cId="499698218" sldId="265"/>
            <ac:spMk id="2" creationId="{00000000-0000-0000-0000-000000000000}"/>
          </ac:spMkLst>
        </pc:spChg>
        <pc:picChg chg="del">
          <ac:chgData name="Claus Vestland Jeppesen" userId="92f241ec9e0efb5d" providerId="LiveId" clId="{6683F34A-012F-4236-90DA-B3083B17D28A}" dt="2017-11-28T12:07:53.600" v="121" actId="478"/>
          <ac:picMkLst>
            <pc:docMk/>
            <pc:sldMk cId="499698218" sldId="265"/>
            <ac:picMk id="7" creationId="{00000000-0000-0000-0000-000000000000}"/>
          </ac:picMkLst>
        </pc:picChg>
      </pc:sldChg>
      <pc:sldChg chg="del">
        <pc:chgData name="Claus Vestland Jeppesen" userId="92f241ec9e0efb5d" providerId="LiveId" clId="{6683F34A-012F-4236-90DA-B3083B17D28A}" dt="2017-11-28T12:04:50.904" v="87" actId="2696"/>
        <pc:sldMkLst>
          <pc:docMk/>
          <pc:sldMk cId="563559940" sldId="266"/>
        </pc:sldMkLst>
      </pc:sldChg>
      <pc:sldChg chg="del">
        <pc:chgData name="Claus Vestland Jeppesen" userId="92f241ec9e0efb5d" providerId="LiveId" clId="{6683F34A-012F-4236-90DA-B3083B17D28A}" dt="2017-11-28T12:06:03.058" v="93" actId="2696"/>
        <pc:sldMkLst>
          <pc:docMk/>
          <pc:sldMk cId="2235296766" sldId="268"/>
        </pc:sldMkLst>
      </pc:sldChg>
      <pc:sldChg chg="del">
        <pc:chgData name="Claus Vestland Jeppesen" userId="92f241ec9e0efb5d" providerId="LiveId" clId="{6683F34A-012F-4236-90DA-B3083B17D28A}" dt="2017-11-28T12:08:32.272" v="126" actId="2696"/>
        <pc:sldMkLst>
          <pc:docMk/>
          <pc:sldMk cId="3607064727" sldId="270"/>
        </pc:sldMkLst>
      </pc:sldChg>
      <pc:sldChg chg="addSp delSp modSp">
        <pc:chgData name="Claus Vestland Jeppesen" userId="92f241ec9e0efb5d" providerId="LiveId" clId="{6683F34A-012F-4236-90DA-B3083B17D28A}" dt="2017-11-28T12:03:54.238" v="85" actId="1076"/>
        <pc:sldMkLst>
          <pc:docMk/>
          <pc:sldMk cId="3612422668" sldId="279"/>
        </pc:sldMkLst>
        <pc:spChg chg="del mod">
          <ac:chgData name="Claus Vestland Jeppesen" userId="92f241ec9e0efb5d" providerId="LiveId" clId="{6683F34A-012F-4236-90DA-B3083B17D28A}" dt="2017-11-28T12:02:05.872" v="17" actId="478"/>
          <ac:spMkLst>
            <pc:docMk/>
            <pc:sldMk cId="3612422668" sldId="279"/>
            <ac:spMk id="5" creationId="{00000000-0000-0000-0000-000000000000}"/>
          </ac:spMkLst>
        </pc:spChg>
        <pc:spChg chg="mod">
          <ac:chgData name="Claus Vestland Jeppesen" userId="92f241ec9e0efb5d" providerId="LiveId" clId="{6683F34A-012F-4236-90DA-B3083B17D28A}" dt="2017-11-28T12:03:54.238" v="85" actId="1076"/>
          <ac:spMkLst>
            <pc:docMk/>
            <pc:sldMk cId="3612422668" sldId="279"/>
            <ac:spMk id="6" creationId="{00000000-0000-0000-0000-000000000000}"/>
          </ac:spMkLst>
        </pc:spChg>
        <pc:spChg chg="add del mod">
          <ac:chgData name="Claus Vestland Jeppesen" userId="92f241ec9e0efb5d" providerId="LiveId" clId="{6683F34A-012F-4236-90DA-B3083B17D28A}" dt="2017-11-28T12:02:14.636" v="19" actId="478"/>
          <ac:spMkLst>
            <pc:docMk/>
            <pc:sldMk cId="3612422668" sldId="279"/>
            <ac:spMk id="8" creationId="{4C8DDA6D-8430-400E-8B8C-145E05F763F2}"/>
          </ac:spMkLst>
        </pc:spChg>
      </pc:sldChg>
      <pc:sldChg chg="del">
        <pc:chgData name="Claus Vestland Jeppesen" userId="92f241ec9e0efb5d" providerId="LiveId" clId="{6683F34A-012F-4236-90DA-B3083B17D28A}" dt="2017-11-28T12:04:42.207" v="86" actId="2696"/>
        <pc:sldMkLst>
          <pc:docMk/>
          <pc:sldMk cId="563559940" sldId="287"/>
        </pc:sldMkLst>
      </pc:sldChg>
      <pc:sldChg chg="del">
        <pc:chgData name="Claus Vestland Jeppesen" userId="92f241ec9e0efb5d" providerId="LiveId" clId="{6683F34A-012F-4236-90DA-B3083B17D28A}" dt="2017-11-28T12:05:02.010" v="88" actId="2696"/>
        <pc:sldMkLst>
          <pc:docMk/>
          <pc:sldMk cId="2235296766" sldId="288"/>
        </pc:sldMkLst>
      </pc:sldChg>
      <pc:sldChg chg="del">
        <pc:chgData name="Claus Vestland Jeppesen" userId="92f241ec9e0efb5d" providerId="LiveId" clId="{6683F34A-012F-4236-90DA-B3083B17D28A}" dt="2017-11-28T12:05:13.376" v="90" actId="2696"/>
        <pc:sldMkLst>
          <pc:docMk/>
          <pc:sldMk cId="3155712188" sldId="301"/>
        </pc:sldMkLst>
      </pc:sldChg>
      <pc:sldChg chg="del">
        <pc:chgData name="Claus Vestland Jeppesen" userId="92f241ec9e0efb5d" providerId="LiveId" clId="{6683F34A-012F-4236-90DA-B3083B17D28A}" dt="2017-11-28T12:09:10.510" v="129" actId="2696"/>
        <pc:sldMkLst>
          <pc:docMk/>
          <pc:sldMk cId="2901712755" sldId="304"/>
        </pc:sldMkLst>
      </pc:sldChg>
      <pc:sldChg chg="del">
        <pc:chgData name="Claus Vestland Jeppesen" userId="92f241ec9e0efb5d" providerId="LiveId" clId="{6683F34A-012F-4236-90DA-B3083B17D28A}" dt="2017-11-28T12:09:45.442" v="132" actId="2696"/>
        <pc:sldMkLst>
          <pc:docMk/>
          <pc:sldMk cId="2989606495" sldId="307"/>
        </pc:sldMkLst>
      </pc:sldChg>
      <pc:sldChg chg="del">
        <pc:chgData name="Claus Vestland Jeppesen" userId="92f241ec9e0efb5d" providerId="LiveId" clId="{6683F34A-012F-4236-90DA-B3083B17D28A}" dt="2017-11-28T12:09:17.369" v="131" actId="2696"/>
        <pc:sldMkLst>
          <pc:docMk/>
          <pc:sldMk cId="1685616701" sldId="309"/>
        </pc:sldMkLst>
      </pc:sldChg>
      <pc:sldChg chg="addSp modSp">
        <pc:chgData name="Claus Vestland Jeppesen" userId="92f241ec9e0efb5d" providerId="LiveId" clId="{6683F34A-012F-4236-90DA-B3083B17D28A}" dt="2017-11-28T12:10:17.204" v="154" actId="1076"/>
        <pc:sldMkLst>
          <pc:docMk/>
          <pc:sldMk cId="1109508786" sldId="312"/>
        </pc:sldMkLst>
        <pc:spChg chg="add mod">
          <ac:chgData name="Claus Vestland Jeppesen" userId="92f241ec9e0efb5d" providerId="LiveId" clId="{6683F34A-012F-4236-90DA-B3083B17D28A}" dt="2017-11-28T12:10:17.204" v="154" actId="1076"/>
          <ac:spMkLst>
            <pc:docMk/>
            <pc:sldMk cId="1109508786" sldId="312"/>
            <ac:spMk id="6" creationId="{9BE21CEE-66B3-4D56-B396-E5DA89D06A25}"/>
          </ac:spMkLst>
        </pc:spChg>
      </pc:sldChg>
      <pc:sldChg chg="addSp modSp">
        <pc:chgData name="Claus Vestland Jeppesen" userId="92f241ec9e0efb5d" providerId="LiveId" clId="{6683F34A-012F-4236-90DA-B3083B17D28A}" dt="2017-11-28T12:10:53.406" v="173" actId="1076"/>
        <pc:sldMkLst>
          <pc:docMk/>
          <pc:sldMk cId="200598402" sldId="313"/>
        </pc:sldMkLst>
        <pc:spChg chg="add mod">
          <ac:chgData name="Claus Vestland Jeppesen" userId="92f241ec9e0efb5d" providerId="LiveId" clId="{6683F34A-012F-4236-90DA-B3083B17D28A}" dt="2017-11-28T12:10:53.406" v="173" actId="1076"/>
          <ac:spMkLst>
            <pc:docMk/>
            <pc:sldMk cId="200598402" sldId="313"/>
            <ac:spMk id="7" creationId="{0A843DCE-A02C-4EC5-8549-DA61186D0F90}"/>
          </ac:spMkLst>
        </pc:spChg>
      </pc:sldChg>
      <pc:sldChg chg="addSp modSp">
        <pc:chgData name="Claus Vestland Jeppesen" userId="92f241ec9e0efb5d" providerId="LiveId" clId="{6683F34A-012F-4236-90DA-B3083B17D28A}" dt="2017-11-28T12:24:47.615" v="256" actId="113"/>
        <pc:sldMkLst>
          <pc:docMk/>
          <pc:sldMk cId="3563952143" sldId="314"/>
        </pc:sldMkLst>
        <pc:spChg chg="add mod">
          <ac:chgData name="Claus Vestland Jeppesen" userId="92f241ec9e0efb5d" providerId="LiveId" clId="{6683F34A-012F-4236-90DA-B3083B17D28A}" dt="2017-11-28T12:15:52.021" v="202" actId="20577"/>
          <ac:spMkLst>
            <pc:docMk/>
            <pc:sldMk cId="3563952143" sldId="314"/>
            <ac:spMk id="7" creationId="{F38F8022-6C25-444C-8EDD-4B73D8EDE7A4}"/>
          </ac:spMkLst>
        </pc:spChg>
        <pc:graphicFrameChg chg="mod modGraphic">
          <ac:chgData name="Claus Vestland Jeppesen" userId="92f241ec9e0efb5d" providerId="LiveId" clId="{6683F34A-012F-4236-90DA-B3083B17D28A}" dt="2017-11-28T12:24:47.615" v="256" actId="113"/>
          <ac:graphicFrameMkLst>
            <pc:docMk/>
            <pc:sldMk cId="3563952143" sldId="314"/>
            <ac:graphicFrameMk id="5" creationId="{00000000-0000-0000-0000-000000000000}"/>
          </ac:graphicFrameMkLst>
        </pc:graphicFrameChg>
      </pc:sldChg>
      <pc:sldChg chg="modSp">
        <pc:chgData name="Claus Vestland Jeppesen" userId="92f241ec9e0efb5d" providerId="LiveId" clId="{6683F34A-012F-4236-90DA-B3083B17D28A}" dt="2017-11-28T12:27:30.897" v="269" actId="14734"/>
        <pc:sldMkLst>
          <pc:docMk/>
          <pc:sldMk cId="1741973488" sldId="315"/>
        </pc:sldMkLst>
        <pc:graphicFrameChg chg="modGraphic">
          <ac:chgData name="Claus Vestland Jeppesen" userId="92f241ec9e0efb5d" providerId="LiveId" clId="{6683F34A-012F-4236-90DA-B3083B17D28A}" dt="2017-11-28T12:27:30.897" v="269" actId="14734"/>
          <ac:graphicFrameMkLst>
            <pc:docMk/>
            <pc:sldMk cId="1741973488" sldId="315"/>
            <ac:graphicFrameMk id="2" creationId="{00000000-0000-0000-0000-000000000000}"/>
          </ac:graphicFrameMkLst>
        </pc:graphicFrameChg>
      </pc:sldChg>
      <pc:sldChg chg="del">
        <pc:chgData name="Claus Vestland Jeppesen" userId="92f241ec9e0efb5d" providerId="LiveId" clId="{6683F34A-012F-4236-90DA-B3083B17D28A}" dt="2017-11-28T12:12:23.246" v="176" actId="2696"/>
        <pc:sldMkLst>
          <pc:docMk/>
          <pc:sldMk cId="2054778572" sldId="317"/>
        </pc:sldMkLst>
      </pc:sldChg>
      <pc:sldChg chg="del">
        <pc:chgData name="Claus Vestland Jeppesen" userId="92f241ec9e0efb5d" providerId="LiveId" clId="{6683F34A-012F-4236-90DA-B3083B17D28A}" dt="2017-11-28T12:14:44.963" v="183" actId="2696"/>
        <pc:sldMkLst>
          <pc:docMk/>
          <pc:sldMk cId="4057166558" sldId="318"/>
        </pc:sldMkLst>
      </pc:sldChg>
      <pc:sldChg chg="del">
        <pc:chgData name="Claus Vestland Jeppesen" userId="92f241ec9e0efb5d" providerId="LiveId" clId="{6683F34A-012F-4236-90DA-B3083B17D28A}" dt="2017-11-28T12:14:18.538" v="181" actId="2696"/>
        <pc:sldMkLst>
          <pc:docMk/>
          <pc:sldMk cId="3755327819" sldId="321"/>
        </pc:sldMkLst>
      </pc:sldChg>
      <pc:sldChg chg="ord">
        <pc:chgData name="Claus Vestland Jeppesen" userId="92f241ec9e0efb5d" providerId="LiveId" clId="{6683F34A-012F-4236-90DA-B3083B17D28A}" dt="2017-11-28T12:15:09.233" v="185"/>
        <pc:sldMkLst>
          <pc:docMk/>
          <pc:sldMk cId="1062617804" sldId="322"/>
        </pc:sldMkLst>
      </pc:sldChg>
      <pc:sldChg chg="del">
        <pc:chgData name="Claus Vestland Jeppesen" userId="92f241ec9e0efb5d" providerId="LiveId" clId="{6683F34A-012F-4236-90DA-B3083B17D28A}" dt="2017-11-28T12:13:15.205" v="179" actId="2696"/>
        <pc:sldMkLst>
          <pc:docMk/>
          <pc:sldMk cId="3809317891" sldId="323"/>
        </pc:sldMkLst>
      </pc:sldChg>
      <pc:sldChg chg="ord">
        <pc:chgData name="Claus Vestland Jeppesen" userId="92f241ec9e0efb5d" providerId="LiveId" clId="{6683F34A-012F-4236-90DA-B3083B17D28A}" dt="2017-11-28T12:14:40.662" v="182"/>
        <pc:sldMkLst>
          <pc:docMk/>
          <pc:sldMk cId="1295099042" sldId="325"/>
        </pc:sldMkLst>
      </pc:sldChg>
      <pc:sldChg chg="del">
        <pc:chgData name="Claus Vestland Jeppesen" userId="92f241ec9e0efb5d" providerId="LiveId" clId="{6683F34A-012F-4236-90DA-B3083B17D28A}" dt="2017-11-28T12:09:02.430" v="128" actId="2696"/>
        <pc:sldMkLst>
          <pc:docMk/>
          <pc:sldMk cId="4128079576" sldId="326"/>
        </pc:sldMkLst>
      </pc:sldChg>
      <pc:sldChg chg="del">
        <pc:chgData name="Claus Vestland Jeppesen" userId="92f241ec9e0efb5d" providerId="LiveId" clId="{6683F34A-012F-4236-90DA-B3083B17D28A}" dt="2017-11-28T12:12:24.284" v="177" actId="2696"/>
        <pc:sldMkLst>
          <pc:docMk/>
          <pc:sldMk cId="2571627311" sldId="331"/>
        </pc:sldMkLst>
      </pc:sldChg>
      <pc:sldChg chg="del">
        <pc:chgData name="Claus Vestland Jeppesen" userId="92f241ec9e0efb5d" providerId="LiveId" clId="{6683F34A-012F-4236-90DA-B3083B17D28A}" dt="2017-11-28T12:05:03.508" v="89" actId="2696"/>
        <pc:sldMkLst>
          <pc:docMk/>
          <pc:sldMk cId="4013564291" sldId="332"/>
        </pc:sldMkLst>
      </pc:sldChg>
      <pc:sldChg chg="del">
        <pc:chgData name="Claus Vestland Jeppesen" userId="92f241ec9e0efb5d" providerId="LiveId" clId="{6683F34A-012F-4236-90DA-B3083B17D28A}" dt="2017-11-28T12:13:02.400" v="178" actId="2696"/>
        <pc:sldMkLst>
          <pc:docMk/>
          <pc:sldMk cId="2904824835" sldId="333"/>
        </pc:sldMkLst>
      </pc:sldChg>
      <pc:sldChg chg="del">
        <pc:chgData name="Claus Vestland Jeppesen" userId="92f241ec9e0efb5d" providerId="LiveId" clId="{6683F34A-012F-4236-90DA-B3083B17D28A}" dt="2017-11-28T12:13:27.096" v="180" actId="2696"/>
        <pc:sldMkLst>
          <pc:docMk/>
          <pc:sldMk cId="3306639514" sldId="335"/>
        </pc:sldMkLst>
      </pc:sldChg>
      <pc:sldChg chg="del">
        <pc:chgData name="Claus Vestland Jeppesen" userId="92f241ec9e0efb5d" providerId="LiveId" clId="{6683F34A-012F-4236-90DA-B3083B17D28A}" dt="2017-11-28T12:06:04.712" v="94" actId="2696"/>
        <pc:sldMkLst>
          <pc:docMk/>
          <pc:sldMk cId="499068535" sldId="340"/>
        </pc:sldMkLst>
      </pc:sldChg>
      <pc:sldChg chg="del">
        <pc:chgData name="Claus Vestland Jeppesen" userId="92f241ec9e0efb5d" providerId="LiveId" clId="{6683F34A-012F-4236-90DA-B3083B17D28A}" dt="2017-11-28T12:09:11.774" v="130" actId="2696"/>
        <pc:sldMkLst>
          <pc:docMk/>
          <pc:sldMk cId="1842264390" sldId="341"/>
        </pc:sldMkLst>
      </pc:sldChg>
      <pc:sldChg chg="del">
        <pc:chgData name="Claus Vestland Jeppesen" userId="92f241ec9e0efb5d" providerId="LiveId" clId="{6683F34A-012F-4236-90DA-B3083B17D28A}" dt="2017-11-28T12:08:33.842" v="127" actId="2696"/>
        <pc:sldMkLst>
          <pc:docMk/>
          <pc:sldMk cId="585061882" sldId="342"/>
        </pc:sldMkLst>
      </pc:sldChg>
      <pc:sldChg chg="del">
        <pc:chgData name="Claus Vestland Jeppesen" userId="92f241ec9e0efb5d" providerId="LiveId" clId="{6683F34A-012F-4236-90DA-B3083B17D28A}" dt="2017-11-28T12:07:12.372" v="95" actId="2696"/>
        <pc:sldMkLst>
          <pc:docMk/>
          <pc:sldMk cId="2547349321" sldId="343"/>
        </pc:sldMkLst>
      </pc:sldChg>
      <pc:sldChg chg="del">
        <pc:chgData name="Claus Vestland Jeppesen" userId="92f241ec9e0efb5d" providerId="LiveId" clId="{6683F34A-012F-4236-90DA-B3083B17D28A}" dt="2017-11-28T12:12:14.378" v="174" actId="2696"/>
        <pc:sldMkLst>
          <pc:docMk/>
          <pc:sldMk cId="3432980696" sldId="344"/>
        </pc:sldMkLst>
      </pc:sldChg>
      <pc:sldChg chg="del">
        <pc:chgData name="Claus Vestland Jeppesen" userId="92f241ec9e0efb5d" providerId="LiveId" clId="{6683F34A-012F-4236-90DA-B3083B17D28A}" dt="2017-11-28T12:12:20.975" v="175" actId="2696"/>
        <pc:sldMkLst>
          <pc:docMk/>
          <pc:sldMk cId="1116268518" sldId="345"/>
        </pc:sldMkLst>
      </pc:sldChg>
      <pc:sldChg chg="ord">
        <pc:chgData name="Claus Vestland Jeppesen" userId="92f241ec9e0efb5d" providerId="LiveId" clId="{6683F34A-012F-4236-90DA-B3083B17D28A}" dt="2017-11-28T12:15:04.538" v="184"/>
        <pc:sldMkLst>
          <pc:docMk/>
          <pc:sldMk cId="3026986831" sldId="346"/>
        </pc:sldMkLst>
      </pc:sldChg>
      <pc:sldChg chg="addSp modSp">
        <pc:chgData name="Claus Vestland Jeppesen" userId="92f241ec9e0efb5d" providerId="LiveId" clId="{6683F34A-012F-4236-90DA-B3083B17D28A}" dt="2017-11-28T12:05:58.508" v="92" actId="1076"/>
        <pc:sldMkLst>
          <pc:docMk/>
          <pc:sldMk cId="801430449" sldId="351"/>
        </pc:sldMkLst>
        <pc:spChg chg="add mod">
          <ac:chgData name="Claus Vestland Jeppesen" userId="92f241ec9e0efb5d" providerId="LiveId" clId="{6683F34A-012F-4236-90DA-B3083B17D28A}" dt="2017-11-28T12:05:58.508" v="92" actId="1076"/>
          <ac:spMkLst>
            <pc:docMk/>
            <pc:sldMk cId="801430449" sldId="351"/>
            <ac:spMk id="20" creationId="{9B4772EB-E605-41C3-8B19-8B0A96195A67}"/>
          </ac:spMkLst>
        </pc:spChg>
        <pc:picChg chg="add mod">
          <ac:chgData name="Claus Vestland Jeppesen" userId="92f241ec9e0efb5d" providerId="LiveId" clId="{6683F34A-012F-4236-90DA-B3083B17D28A}" dt="2017-11-28T12:05:58.508" v="92" actId="1076"/>
          <ac:picMkLst>
            <pc:docMk/>
            <pc:sldMk cId="801430449" sldId="351"/>
            <ac:picMk id="19" creationId="{517A3B12-A43C-484E-B836-CAE87E548D34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B8B80B-CD70-4312-ADB0-A8E5A0367403}" type="datetimeFigureOut">
              <a:rPr lang="da-DK" smtClean="0"/>
              <a:t>28-11-2017</a:t>
            </a:fld>
            <a:endParaRPr lang="da-DK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A0FB40-2BEC-4F81-8DA4-0832BDF2A333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85001613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4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0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5" name="Rectangle 11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6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7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1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5" name="Rectangle 8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11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Rectangle 80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5" name="Freeform 44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Freeform 51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Freeform 57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Freeform 67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Freeform 68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4649096" y="-21511"/>
            <a:ext cx="3505200" cy="23128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33366" y="2708476"/>
            <a:ext cx="3313355" cy="170216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da-DK"/>
              <a:t>Klik for at redigere i masteren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33366" y="4421082"/>
            <a:ext cx="3309803" cy="1260629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42424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/>
              <a:t>Klik for at redigere undertiteltypografien i masteren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38744" y="1516829"/>
            <a:ext cx="2133600" cy="750981"/>
          </a:xfrm>
        </p:spPr>
        <p:txBody>
          <a:bodyPr anchor="b"/>
          <a:lstStyle>
            <a:lvl1pPr algn="l">
              <a:defRPr sz="2400"/>
            </a:lvl1pPr>
          </a:lstStyle>
          <a:p>
            <a:fld id="{0FCFA860-452F-0B46-857D-F07772D1F573}" type="datetimeFigureOut">
              <a:rPr lang="da-DK" smtClean="0"/>
              <a:pPr/>
              <a:t>28-11-2017</a:t>
            </a:fld>
            <a:endParaRPr lang="da-DK"/>
          </a:p>
        </p:txBody>
      </p:sp>
      <p:sp>
        <p:nvSpPr>
          <p:cNvPr id="50" name="Rectangle 49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03520" y="5719968"/>
            <a:ext cx="2831592" cy="365125"/>
          </a:xfrm>
        </p:spPr>
        <p:txBody>
          <a:bodyPr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49097" y="5719968"/>
            <a:ext cx="643666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 algn="r"/>
            <a:fld id="{F7886C9C-DC18-4195-8FD5-A50AA931D419}" type="slidenum">
              <a:rPr lang="en-US" smtClean="0"/>
              <a:pPr algn="r"/>
              <a:t>‹nr.›</a:t>
            </a:fld>
            <a:endParaRPr lang="en-US" dirty="0"/>
          </a:p>
        </p:txBody>
      </p:sp>
      <p:sp>
        <p:nvSpPr>
          <p:cNvPr id="89" name="Rectangle 88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CFA860-452F-0B46-857D-F07772D1F573}" type="datetimeFigureOut">
              <a:rPr lang="da-DK" smtClean="0"/>
              <a:pPr/>
              <a:t>28-11-2017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93E9E-4ACE-494F-8F5B-057B9773E72E}" type="slidenum">
              <a:rPr lang="da-DK" smtClean="0"/>
              <a:pPr/>
              <a:t>‹nr.›</a:t>
            </a:fld>
            <a:endParaRPr lang="da-DK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1030147"/>
            <a:ext cx="1484453" cy="4780344"/>
          </a:xfrm>
        </p:spPr>
        <p:txBody>
          <a:bodyPr vert="eaVert" anchor="ctr"/>
          <a:lstStyle/>
          <a:p>
            <a:r>
              <a:rPr lang="da-DK"/>
              <a:t>Klik for at redigere i masteren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53297" y="1030147"/>
            <a:ext cx="5423704" cy="4780344"/>
          </a:xfrm>
        </p:spPr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CFA860-452F-0B46-857D-F07772D1F573}" type="datetimeFigureOut">
              <a:rPr lang="da-DK" smtClean="0"/>
              <a:pPr/>
              <a:t>28-11-2017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93E9E-4ACE-494F-8F5B-057B9773E72E}" type="slidenum">
              <a:rPr lang="da-DK" smtClean="0"/>
              <a:pPr/>
              <a:t>‹nr.›</a:t>
            </a:fld>
            <a:endParaRPr lang="da-DK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CFA860-452F-0B46-857D-F07772D1F573}" type="datetimeFigureOut">
              <a:rPr lang="da-DK" smtClean="0"/>
              <a:pPr/>
              <a:t>28-11-2017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93E9E-4ACE-494F-8F5B-057B9773E72E}" type="slidenum">
              <a:rPr lang="da-DK" smtClean="0"/>
              <a:pPr/>
              <a:t>‹nr.›</a:t>
            </a:fld>
            <a:endParaRPr lang="da-DK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646" y="2900831"/>
            <a:ext cx="6637468" cy="1362075"/>
          </a:xfrm>
        </p:spPr>
        <p:txBody>
          <a:bodyPr anchor="b"/>
          <a:lstStyle>
            <a:lvl1pPr algn="l">
              <a:defRPr sz="4000" b="0" cap="none" baseline="0"/>
            </a:lvl1pPr>
          </a:lstStyle>
          <a:p>
            <a:r>
              <a:rPr lang="da-DK"/>
              <a:t>Klik for at redigere i masteren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8646" y="4267202"/>
            <a:ext cx="6637467" cy="1520413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CFA860-452F-0B46-857D-F07772D1F573}" type="datetimeFigureOut">
              <a:rPr lang="da-DK" smtClean="0"/>
              <a:pPr/>
              <a:t>28-11-2017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93E9E-4ACE-494F-8F5B-057B9773E72E}" type="slidenum">
              <a:rPr lang="da-DK" smtClean="0"/>
              <a:pPr/>
              <a:t>‹nr.›</a:t>
            </a:fld>
            <a:endParaRPr lang="da-DK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masteren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CFA860-452F-0B46-857D-F07772D1F573}" type="datetimeFigureOut">
              <a:rPr lang="da-DK" smtClean="0"/>
              <a:pPr/>
              <a:t>28-11-2017</a:t>
            </a:fld>
            <a:endParaRPr lang="da-D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93E9E-4ACE-494F-8F5B-057B9773E72E}" type="slidenum">
              <a:rPr lang="da-DK" smtClean="0"/>
              <a:pPr/>
              <a:t>‹nr.›</a:t>
            </a:fld>
            <a:endParaRPr lang="da-DK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042416" y="2313432"/>
            <a:ext cx="3419856" cy="349300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313431"/>
            <a:ext cx="3419856" cy="349300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a-DK"/>
              <a:t>Klik for at redigere i masteren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12112" y="2316009"/>
            <a:ext cx="305714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1721" y="2974696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1838" y="2316010"/>
            <a:ext cx="3055717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2974696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CFA860-452F-0B46-857D-F07772D1F573}" type="datetimeFigureOut">
              <a:rPr lang="da-DK" smtClean="0"/>
              <a:pPr/>
              <a:t>28-11-2017</a:t>
            </a:fld>
            <a:endParaRPr lang="da-DK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93E9E-4ACE-494F-8F5B-057B9773E72E}" type="slidenum">
              <a:rPr lang="da-DK" smtClean="0"/>
              <a:pPr/>
              <a:t>‹nr.›</a:t>
            </a:fld>
            <a:endParaRPr lang="da-DK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masteren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CFA860-452F-0B46-857D-F07772D1F573}" type="datetimeFigureOut">
              <a:rPr lang="da-DK" smtClean="0"/>
              <a:pPr/>
              <a:t>28-11-2017</a:t>
            </a:fld>
            <a:endParaRPr lang="da-DK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93E9E-4ACE-494F-8F5B-057B9773E72E}" type="slidenum">
              <a:rPr lang="da-DK" smtClean="0"/>
              <a:pPr/>
              <a:t>‹nr.›</a:t>
            </a:fld>
            <a:endParaRPr lang="da-DK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CFA860-452F-0B46-857D-F07772D1F573}" type="datetimeFigureOut">
              <a:rPr lang="da-DK" smtClean="0"/>
              <a:pPr/>
              <a:t>28-11-2017</a:t>
            </a:fld>
            <a:endParaRPr lang="da-DK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93E9E-4ACE-494F-8F5B-057B9773E72E}" type="slidenum">
              <a:rPr lang="da-DK" smtClean="0"/>
              <a:pPr/>
              <a:t>‹nr.›</a:t>
            </a:fld>
            <a:endParaRPr lang="da-DK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2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4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Rectangle 79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7" name="Freeform 46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Freeform 58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Freeform 69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Freeform 70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CFA860-452F-0B46-857D-F07772D1F573}" type="datetimeFigureOut">
              <a:rPr lang="da-DK" smtClean="0"/>
              <a:pPr/>
              <a:t>28-11-2017</a:t>
            </a:fld>
            <a:endParaRPr lang="da-D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86C9C-DC18-4195-8FD5-A50AA931D419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58" name="Rectangle 57"/>
          <p:cNvSpPr/>
          <p:nvPr/>
        </p:nvSpPr>
        <p:spPr>
          <a:xfrm>
            <a:off x="905572" y="601885"/>
            <a:ext cx="3562257" cy="564844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5895" y="856527"/>
            <a:ext cx="3090440" cy="5150734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61" name="Rectangle 60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7"/>
            <a:ext cx="3493664" cy="365125"/>
          </a:xfrm>
        </p:spPr>
        <p:txBody>
          <a:bodyPr>
            <a:normAutofit/>
          </a:bodyPr>
          <a:lstStyle/>
          <a:p>
            <a:endParaRPr lang="da-DK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9833" y="2657436"/>
            <a:ext cx="3304572" cy="1463153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da-DK"/>
              <a:t>Klik for at redigere i masteren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6593" y="4136994"/>
            <a:ext cx="3298784" cy="1517904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5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7" name="Rectangle 8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6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84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7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8" name="Rectangle 77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6" name="Freeform 45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Freeform 62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Hexagon 69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Hexagon 70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Hexagon 71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Freeform 72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Freeform 73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4" name="Rectangle 93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ectangle 10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ectangle 101"/>
          <p:cNvSpPr/>
          <p:nvPr/>
        </p:nvSpPr>
        <p:spPr>
          <a:xfrm>
            <a:off x="905572" y="601885"/>
            <a:ext cx="3562257" cy="5648445"/>
          </a:xfrm>
          <a:prstGeom prst="rect">
            <a:avLst/>
          </a:prstGeom>
          <a:solidFill>
            <a:srgbClr val="FFFFFF"/>
          </a:solidFill>
          <a:ln w="31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Rectangle 104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4424" y="2660904"/>
            <a:ext cx="3300984" cy="146304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da-DK"/>
              <a:t>Klik for at redigere i masteren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05209" y="693795"/>
            <a:ext cx="3359623" cy="5468112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a-DK"/>
              <a:t>Træk billede til pladsholder, eller klik på symbol for at tilføje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4631" y="4133090"/>
            <a:ext cx="3300573" cy="1519561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CFA860-452F-0B46-857D-F07772D1F573}" type="datetimeFigureOut">
              <a:rPr lang="da-DK" smtClean="0"/>
              <a:pPr/>
              <a:t>28-11-2017</a:t>
            </a:fld>
            <a:endParaRPr lang="da-D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7"/>
            <a:ext cx="3493664" cy="365125"/>
          </a:xfrm>
        </p:spPr>
        <p:txBody>
          <a:bodyPr>
            <a:normAutofit/>
          </a:bodyPr>
          <a:lstStyle/>
          <a:p>
            <a:endParaRPr lang="da-D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93E9E-4ACE-494F-8F5B-057B9773E72E}" type="slidenum">
              <a:rPr lang="da-DK" smtClean="0"/>
              <a:pPr/>
              <a:t>‹nr.›</a:t>
            </a:fld>
            <a:endParaRPr lang="da-DK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>
            <a:off x="-304800" y="0"/>
            <a:ext cx="9932332" cy="6858000"/>
            <a:chOff x="-382404" y="0"/>
            <a:chExt cx="9932332" cy="6858000"/>
          </a:xfrm>
        </p:grpSpPr>
        <p:grpSp>
          <p:nvGrpSpPr>
            <p:cNvPr id="43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101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3" name="Rectangle 112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5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2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110" name="Rectangle 109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2" name="Rectangle 111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107" name="Rectangle 10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8" name="Rectangle 107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9" name="Rectangle 108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4" name="Rectangle 103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4" name="Freeform 43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Freeform 44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Freeform 45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Hexagon 49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Freeform 54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Hexagon 57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Hexagon 94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Hexagon 95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Hexagon 96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Hexagon 97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Freeform 98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Freeform 99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6" name="Rectangle 65"/>
          <p:cNvSpPr/>
          <p:nvPr/>
        </p:nvSpPr>
        <p:spPr>
          <a:xfrm>
            <a:off x="457200" y="333489"/>
            <a:ext cx="8229600" cy="6185647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4561242" y="-21511"/>
            <a:ext cx="3679116" cy="699244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da-DK"/>
              <a:t>Klik for at redigere i masteren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3493" y="2323652"/>
            <a:ext cx="6777317" cy="35089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7388" y="22449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EFEFE"/>
                </a:solidFill>
              </a:defRPr>
            </a:lvl1pPr>
          </a:lstStyle>
          <a:p>
            <a:fld id="{0FCFA860-452F-0B46-857D-F07772D1F573}" type="datetimeFigureOut">
              <a:rPr lang="da-DK" smtClean="0"/>
              <a:pPr/>
              <a:t>28-11-2017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1448" y="5852162"/>
            <a:ext cx="35021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49096" y="224493"/>
            <a:ext cx="13321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EFEFE"/>
                </a:solidFill>
              </a:defRPr>
            </a:lvl1pPr>
          </a:lstStyle>
          <a:p>
            <a:fld id="{97093E9E-4ACE-494F-8F5B-057B9773E72E}" type="slidenum">
              <a:rPr lang="da-DK" smtClean="0"/>
              <a:pPr/>
              <a:t>‹nr.›</a:t>
            </a:fld>
            <a:endParaRPr lang="da-DK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97" r:id="rId1"/>
    <p:sldLayoutId id="2147483898" r:id="rId2"/>
    <p:sldLayoutId id="2147483899" r:id="rId3"/>
    <p:sldLayoutId id="2147483900" r:id="rId4"/>
    <p:sldLayoutId id="2147483901" r:id="rId5"/>
    <p:sldLayoutId id="2147483902" r:id="rId6"/>
    <p:sldLayoutId id="2147483903" r:id="rId7"/>
    <p:sldLayoutId id="2147483904" r:id="rId8"/>
    <p:sldLayoutId id="2147483905" r:id="rId9"/>
    <p:sldLayoutId id="2147483906" r:id="rId10"/>
    <p:sldLayoutId id="2147483907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2471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2588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517904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92024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121408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.jp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0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0.xml"/><Relationship Id="rId5" Type="http://schemas.microsoft.com/office/2007/relationships/hdphoto" Target="../media/hdphoto2.wdp"/><Relationship Id="rId4" Type="http://schemas.openxmlformats.org/officeDocument/2006/relationships/image" Target="../media/image36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0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0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10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0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0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0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10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0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4712863" y="4623288"/>
            <a:ext cx="3309803" cy="1450817"/>
          </a:xfrm>
        </p:spPr>
        <p:txBody>
          <a:bodyPr>
            <a:normAutofit/>
          </a:bodyPr>
          <a:lstStyle/>
          <a:p>
            <a:pPr algn="ctr"/>
            <a:r>
              <a:rPr lang="da-DK" sz="2400" dirty="0"/>
              <a:t>PRÆSENTATION</a:t>
            </a:r>
          </a:p>
          <a:p>
            <a:pPr algn="ctr"/>
            <a:r>
              <a:rPr lang="da-DK" dirty="0"/>
              <a:t>Helle Erhvervscenter</a:t>
            </a:r>
          </a:p>
          <a:p>
            <a:pPr algn="ctr"/>
            <a:r>
              <a:rPr lang="da-DK" dirty="0"/>
              <a:t>&amp;</a:t>
            </a:r>
          </a:p>
          <a:p>
            <a:pPr algn="ctr"/>
            <a:r>
              <a:rPr lang="da-DK" dirty="0"/>
              <a:t>Helle Aktivitetshotel</a:t>
            </a:r>
          </a:p>
        </p:txBody>
      </p:sp>
      <p:pic>
        <p:nvPicPr>
          <p:cNvPr id="5" name="Billed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322" y="1601808"/>
            <a:ext cx="4219923" cy="1672340"/>
          </a:xfrm>
          <a:prstGeom prst="rect">
            <a:avLst/>
          </a:prstGeom>
        </p:spPr>
      </p:pic>
      <p:pic>
        <p:nvPicPr>
          <p:cNvPr id="6" name="Billed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321" y="3576925"/>
            <a:ext cx="4260228" cy="1688313"/>
          </a:xfrm>
          <a:prstGeom prst="rect">
            <a:avLst/>
          </a:prstGeom>
        </p:spPr>
      </p:pic>
      <p:pic>
        <p:nvPicPr>
          <p:cNvPr id="4" name="Billed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33366" y="80534"/>
            <a:ext cx="3289300" cy="2074518"/>
          </a:xfrm>
          <a:prstGeom prst="rect">
            <a:avLst/>
          </a:prstGeom>
        </p:spPr>
      </p:pic>
      <p:pic>
        <p:nvPicPr>
          <p:cNvPr id="7" name="Billede 6">
            <a:extLst>
              <a:ext uri="{FF2B5EF4-FFF2-40B4-BE49-F238E27FC236}">
                <a16:creationId xmlns:a16="http://schemas.microsoft.com/office/drawing/2014/main" id="{32EDB2B5-B20E-4FC9-9D37-26BBAFFE28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17814" y="2761713"/>
            <a:ext cx="3520404" cy="1861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72400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043490" y="855138"/>
            <a:ext cx="7024744" cy="956411"/>
          </a:xfrm>
        </p:spPr>
        <p:txBody>
          <a:bodyPr>
            <a:normAutofit fontScale="90000"/>
          </a:bodyPr>
          <a:lstStyle/>
          <a:p>
            <a:pPr lvl="1" algn="l" rtl="0">
              <a:spcBef>
                <a:spcPct val="0"/>
              </a:spcBef>
            </a:pPr>
            <a:r>
              <a:rPr lang="da-DK" sz="3200" dirty="0">
                <a:latin typeface="Rockwell"/>
                <a:cs typeface="Rockwell"/>
              </a:rPr>
              <a:t>Hvad er det du kan få i centret ? –</a:t>
            </a:r>
            <a:br>
              <a:rPr lang="da-DK" sz="3200" dirty="0">
                <a:latin typeface="Rockwell"/>
                <a:cs typeface="Rockwell"/>
              </a:rPr>
            </a:br>
            <a:endParaRPr lang="da-DK" sz="3200" dirty="0"/>
          </a:p>
        </p:txBody>
      </p:sp>
      <p:pic>
        <p:nvPicPr>
          <p:cNvPr id="5" name="Billed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11335" y="-20936"/>
            <a:ext cx="1445087" cy="572682"/>
          </a:xfrm>
          <a:prstGeom prst="rect">
            <a:avLst/>
          </a:prstGeom>
        </p:spPr>
      </p:pic>
      <p:pic>
        <p:nvPicPr>
          <p:cNvPr id="6" name="Billed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4275" y="-16236"/>
            <a:ext cx="1440041" cy="570683"/>
          </a:xfrm>
          <a:prstGeom prst="rect">
            <a:avLst/>
          </a:prstGeom>
        </p:spPr>
      </p:pic>
      <p:pic>
        <p:nvPicPr>
          <p:cNvPr id="10" name="Billede 9" descr="helle stue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4806" y="1412612"/>
            <a:ext cx="8091225" cy="5022334"/>
          </a:xfrm>
          <a:prstGeom prst="rect">
            <a:avLst/>
          </a:prstGeom>
        </p:spPr>
      </p:pic>
      <p:sp>
        <p:nvSpPr>
          <p:cNvPr id="14" name="Nedadgående pil 13"/>
          <p:cNvSpPr/>
          <p:nvPr/>
        </p:nvSpPr>
        <p:spPr>
          <a:xfrm rot="9913585">
            <a:off x="2792164" y="4191722"/>
            <a:ext cx="638355" cy="862641"/>
          </a:xfrm>
          <a:prstGeom prst="downArrow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7" name="Nedadgående pil 16"/>
          <p:cNvSpPr/>
          <p:nvPr/>
        </p:nvSpPr>
        <p:spPr>
          <a:xfrm rot="9913585">
            <a:off x="6806039" y="4191723"/>
            <a:ext cx="638355" cy="86264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8" name="Nedadgående pil 17"/>
          <p:cNvSpPr/>
          <p:nvPr/>
        </p:nvSpPr>
        <p:spPr>
          <a:xfrm rot="1943626">
            <a:off x="6724069" y="1268085"/>
            <a:ext cx="638355" cy="86264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9" name="Nedadgående pil 18"/>
          <p:cNvSpPr/>
          <p:nvPr/>
        </p:nvSpPr>
        <p:spPr>
          <a:xfrm rot="19953375">
            <a:off x="2855596" y="1581429"/>
            <a:ext cx="638355" cy="86264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0" name="Tekstboks 19"/>
          <p:cNvSpPr txBox="1"/>
          <p:nvPr/>
        </p:nvSpPr>
        <p:spPr>
          <a:xfrm>
            <a:off x="2692729" y="4677771"/>
            <a:ext cx="240482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600" b="1" dirty="0"/>
              <a:t>KONTOR CA 15 KVM – </a:t>
            </a:r>
          </a:p>
          <a:p>
            <a:r>
              <a:rPr lang="da-DK" sz="1600" b="1" dirty="0"/>
              <a:t>SOM ENKELT-KONTOR</a:t>
            </a:r>
          </a:p>
          <a:p>
            <a:r>
              <a:rPr lang="da-DK" sz="1600" b="1" dirty="0"/>
              <a:t>KAN </a:t>
            </a:r>
            <a:r>
              <a:rPr lang="da-DK" sz="1400" b="1" dirty="0"/>
              <a:t>SLÅES</a:t>
            </a:r>
            <a:r>
              <a:rPr lang="da-DK" sz="1600" b="1" dirty="0"/>
              <a:t> SAMMEN</a:t>
            </a:r>
          </a:p>
          <a:p>
            <a:r>
              <a:rPr lang="da-DK" sz="1600" b="1" dirty="0"/>
              <a:t>EFTER BEHOV</a:t>
            </a:r>
          </a:p>
        </p:txBody>
      </p:sp>
      <p:sp>
        <p:nvSpPr>
          <p:cNvPr id="21" name="Tekstboks 20"/>
          <p:cNvSpPr txBox="1"/>
          <p:nvPr/>
        </p:nvSpPr>
        <p:spPr>
          <a:xfrm>
            <a:off x="6870374" y="959644"/>
            <a:ext cx="29464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400" b="1" dirty="0"/>
              <a:t>VÆRELSER TIL</a:t>
            </a:r>
          </a:p>
          <a:p>
            <a:r>
              <a:rPr lang="da-DK" sz="1400" b="1" dirty="0"/>
              <a:t>T0 PERSONER</a:t>
            </a:r>
          </a:p>
        </p:txBody>
      </p:sp>
      <p:sp>
        <p:nvSpPr>
          <p:cNvPr id="23" name="Tekstboks 22"/>
          <p:cNvSpPr txBox="1"/>
          <p:nvPr/>
        </p:nvSpPr>
        <p:spPr>
          <a:xfrm>
            <a:off x="2209218" y="1412612"/>
            <a:ext cx="29464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400" b="1" dirty="0"/>
              <a:t>VÆRELSER TIL</a:t>
            </a:r>
          </a:p>
          <a:p>
            <a:r>
              <a:rPr lang="da-DK" sz="1400" b="1" dirty="0"/>
              <a:t>T0 PERSONER</a:t>
            </a:r>
          </a:p>
        </p:txBody>
      </p:sp>
      <p:sp>
        <p:nvSpPr>
          <p:cNvPr id="24" name="Tekstboks 23"/>
          <p:cNvSpPr txBox="1"/>
          <p:nvPr/>
        </p:nvSpPr>
        <p:spPr>
          <a:xfrm>
            <a:off x="6070586" y="5003843"/>
            <a:ext cx="29464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/>
            <a:r>
              <a:rPr lang="da-DK" sz="1400" b="1" dirty="0">
                <a:solidFill>
                  <a:schemeClr val="accent3"/>
                </a:solidFill>
              </a:rPr>
              <a:t>STUEPLAN</a:t>
            </a:r>
          </a:p>
        </p:txBody>
      </p:sp>
    </p:spTree>
    <p:extLst>
      <p:ext uri="{BB962C8B-B14F-4D97-AF65-F5344CB8AC3E}">
        <p14:creationId xmlns:p14="http://schemas.microsoft.com/office/powerpoint/2010/main" val="563559940"/>
      </p:ext>
    </p:extLst>
  </p:cSld>
  <p:clrMapOvr>
    <a:masterClrMapping/>
  </p:clrMapOvr>
  <p:transition>
    <p:dissolv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043490" y="855138"/>
            <a:ext cx="7024744" cy="956411"/>
          </a:xfrm>
        </p:spPr>
        <p:txBody>
          <a:bodyPr>
            <a:normAutofit fontScale="90000"/>
          </a:bodyPr>
          <a:lstStyle/>
          <a:p>
            <a:pPr lvl="1" algn="l" rtl="0">
              <a:spcBef>
                <a:spcPct val="0"/>
              </a:spcBef>
            </a:pPr>
            <a:r>
              <a:rPr lang="da-DK" sz="3200" dirty="0">
                <a:latin typeface="Rockwell"/>
                <a:cs typeface="Rockwell"/>
              </a:rPr>
              <a:t>Hvad er det du kan få i centret ? –</a:t>
            </a:r>
            <a:br>
              <a:rPr lang="da-DK" sz="3200" dirty="0">
                <a:latin typeface="Rockwell"/>
                <a:cs typeface="Rockwell"/>
              </a:rPr>
            </a:br>
            <a:endParaRPr lang="da-DK" sz="3200" dirty="0"/>
          </a:p>
        </p:txBody>
      </p:sp>
      <p:pic>
        <p:nvPicPr>
          <p:cNvPr id="5" name="Billed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11335" y="-20936"/>
            <a:ext cx="1445087" cy="572682"/>
          </a:xfrm>
          <a:prstGeom prst="rect">
            <a:avLst/>
          </a:prstGeom>
        </p:spPr>
      </p:pic>
      <p:pic>
        <p:nvPicPr>
          <p:cNvPr id="6" name="Billed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4275" y="-16236"/>
            <a:ext cx="1440041" cy="570683"/>
          </a:xfrm>
          <a:prstGeom prst="rect">
            <a:avLst/>
          </a:prstGeom>
        </p:spPr>
      </p:pic>
      <p:sp>
        <p:nvSpPr>
          <p:cNvPr id="23" name="Tekstboks 22"/>
          <p:cNvSpPr txBox="1"/>
          <p:nvPr/>
        </p:nvSpPr>
        <p:spPr>
          <a:xfrm>
            <a:off x="2209218" y="1380227"/>
            <a:ext cx="29464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400" b="1" dirty="0"/>
              <a:t>VÆRELSER TIL</a:t>
            </a:r>
          </a:p>
          <a:p>
            <a:r>
              <a:rPr lang="da-DK" sz="1400" b="1" dirty="0"/>
              <a:t>T0 PERSONER</a:t>
            </a:r>
          </a:p>
        </p:txBody>
      </p:sp>
      <p:sp>
        <p:nvSpPr>
          <p:cNvPr id="19" name="Nedadgående pil 18"/>
          <p:cNvSpPr/>
          <p:nvPr/>
        </p:nvSpPr>
        <p:spPr>
          <a:xfrm rot="19953375">
            <a:off x="3472268" y="1500991"/>
            <a:ext cx="638355" cy="86264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5" name="Tekstboks 14"/>
          <p:cNvSpPr txBox="1"/>
          <p:nvPr/>
        </p:nvSpPr>
        <p:spPr>
          <a:xfrm>
            <a:off x="420695" y="3921036"/>
            <a:ext cx="240482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400" b="1" dirty="0"/>
              <a:t>KONTOR CA 15 KVM – </a:t>
            </a:r>
          </a:p>
          <a:p>
            <a:r>
              <a:rPr lang="da-DK" sz="1400" b="1" dirty="0"/>
              <a:t>SOM ENKELT-KONTOR</a:t>
            </a:r>
          </a:p>
          <a:p>
            <a:r>
              <a:rPr lang="da-DK" sz="1400" b="1" dirty="0"/>
              <a:t>KAN SLÅES SAMMEN</a:t>
            </a:r>
          </a:p>
          <a:p>
            <a:r>
              <a:rPr lang="da-DK" sz="1400" b="1" dirty="0"/>
              <a:t>EFTER BEHOV</a:t>
            </a:r>
          </a:p>
        </p:txBody>
      </p:sp>
      <p:sp>
        <p:nvSpPr>
          <p:cNvPr id="17" name="Tekstboks 16"/>
          <p:cNvSpPr txBox="1"/>
          <p:nvPr/>
        </p:nvSpPr>
        <p:spPr>
          <a:xfrm>
            <a:off x="5691414" y="1380227"/>
            <a:ext cx="29464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400" b="1" dirty="0"/>
              <a:t>VÆRELSER TIL</a:t>
            </a:r>
          </a:p>
          <a:p>
            <a:r>
              <a:rPr lang="da-DK" sz="1400" b="1" dirty="0"/>
              <a:t>T0 PERSONER</a:t>
            </a:r>
          </a:p>
        </p:txBody>
      </p:sp>
      <p:sp>
        <p:nvSpPr>
          <p:cNvPr id="18" name="Nedadgående pil 17"/>
          <p:cNvSpPr/>
          <p:nvPr/>
        </p:nvSpPr>
        <p:spPr>
          <a:xfrm rot="1763915">
            <a:off x="7014853" y="1102221"/>
            <a:ext cx="638355" cy="86264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4" name="Billede 3" descr="rev - PowerTower - 08.11.2017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291232" y="-225862"/>
            <a:ext cx="5216050" cy="7378047"/>
          </a:xfrm>
          <a:prstGeom prst="rect">
            <a:avLst/>
          </a:prstGeom>
        </p:spPr>
      </p:pic>
      <p:sp>
        <p:nvSpPr>
          <p:cNvPr id="16" name="Nedadgående pil 15"/>
          <p:cNvSpPr/>
          <p:nvPr/>
        </p:nvSpPr>
        <p:spPr>
          <a:xfrm rot="12822347">
            <a:off x="2485348" y="3692105"/>
            <a:ext cx="638355" cy="862641"/>
          </a:xfrm>
          <a:prstGeom prst="downArrow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0" name="Nedadgående pil 19"/>
          <p:cNvSpPr/>
          <p:nvPr/>
        </p:nvSpPr>
        <p:spPr>
          <a:xfrm rot="8249148">
            <a:off x="7306585" y="3668043"/>
            <a:ext cx="638355" cy="862641"/>
          </a:xfrm>
          <a:prstGeom prst="downArrow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4" name="Tekstboks 23"/>
          <p:cNvSpPr txBox="1"/>
          <p:nvPr/>
        </p:nvSpPr>
        <p:spPr>
          <a:xfrm>
            <a:off x="2209218" y="5345450"/>
            <a:ext cx="2946487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3200" b="1" dirty="0">
                <a:solidFill>
                  <a:schemeClr val="accent3"/>
                </a:solidFill>
              </a:rPr>
              <a:t>1. SAL</a:t>
            </a:r>
          </a:p>
          <a:p>
            <a:pPr marL="342900" indent="-342900">
              <a:buAutoNum type="arabicPeriod"/>
            </a:pPr>
            <a:endParaRPr lang="da-DK" sz="1400" b="1" dirty="0"/>
          </a:p>
        </p:txBody>
      </p:sp>
      <p:sp>
        <p:nvSpPr>
          <p:cNvPr id="25" name="Rektangel 24"/>
          <p:cNvSpPr/>
          <p:nvPr/>
        </p:nvSpPr>
        <p:spPr>
          <a:xfrm>
            <a:off x="6256422" y="4326733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a-DK" sz="1400" b="1" dirty="0"/>
              <a:t>8 PLADSER – </a:t>
            </a:r>
          </a:p>
          <a:p>
            <a:r>
              <a:rPr lang="da-DK" sz="1400" b="1" dirty="0"/>
              <a:t>POWER TOWER HELLE</a:t>
            </a:r>
            <a:endParaRPr lang="da-DK" sz="1400" dirty="0"/>
          </a:p>
        </p:txBody>
      </p:sp>
    </p:spTree>
    <p:extLst>
      <p:ext uri="{BB962C8B-B14F-4D97-AF65-F5344CB8AC3E}">
        <p14:creationId xmlns:p14="http://schemas.microsoft.com/office/powerpoint/2010/main" val="563559940"/>
      </p:ext>
    </p:extLst>
  </p:cSld>
  <p:clrMapOvr>
    <a:masterClrMapping/>
  </p:clrMapOvr>
  <p:transition>
    <p:dissolv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lede 11" descr="VÆRELSE-KONTOR-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9288" y="726936"/>
            <a:ext cx="7533111" cy="5547674"/>
          </a:xfrm>
          <a:prstGeom prst="rect">
            <a:avLst/>
          </a:prstGeom>
        </p:spPr>
      </p:pic>
      <p:sp>
        <p:nvSpPr>
          <p:cNvPr id="3" name="Tekstfelt 2"/>
          <p:cNvSpPr txBox="1"/>
          <p:nvPr/>
        </p:nvSpPr>
        <p:spPr>
          <a:xfrm>
            <a:off x="5310701" y="-30329"/>
            <a:ext cx="185479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3200" dirty="0">
                <a:latin typeface="Rockwell"/>
                <a:cs typeface="Rockwell"/>
              </a:rPr>
              <a:t>KONTOR</a:t>
            </a:r>
          </a:p>
        </p:txBody>
      </p:sp>
      <p:sp>
        <p:nvSpPr>
          <p:cNvPr id="7" name="Rektangel 6"/>
          <p:cNvSpPr/>
          <p:nvPr/>
        </p:nvSpPr>
        <p:spPr>
          <a:xfrm rot="20232092">
            <a:off x="548389" y="1007640"/>
            <a:ext cx="3646551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a-DK" sz="3200" b="1" dirty="0">
                <a:latin typeface="Rockwell"/>
                <a:cs typeface="Rockwell"/>
              </a:rPr>
              <a:t>Hvad koster det ?</a:t>
            </a:r>
            <a:endParaRPr lang="da-DK" sz="3200" b="1" dirty="0"/>
          </a:p>
        </p:txBody>
      </p:sp>
      <p:pic>
        <p:nvPicPr>
          <p:cNvPr id="11" name="Billede 10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230" b="94796" l="6022" r="91971"/>
                    </a14:imgEffect>
                  </a14:imgLayer>
                </a14:imgProps>
              </a:ext>
            </a:extLst>
          </a:blip>
          <a:srcRect t="2406"/>
          <a:stretch/>
        </p:blipFill>
        <p:spPr>
          <a:xfrm>
            <a:off x="5867615" y="4037655"/>
            <a:ext cx="2444784" cy="2342426"/>
          </a:xfrm>
          <a:prstGeom prst="rect">
            <a:avLst/>
          </a:prstGeom>
        </p:spPr>
      </p:pic>
      <p:sp>
        <p:nvSpPr>
          <p:cNvPr id="10" name="Rektangel 9"/>
          <p:cNvSpPr/>
          <p:nvPr/>
        </p:nvSpPr>
        <p:spPr>
          <a:xfrm rot="1036491">
            <a:off x="6293930" y="4852430"/>
            <a:ext cx="176918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b="1" dirty="0"/>
              <a:t>Kr. 3.250,- </a:t>
            </a:r>
          </a:p>
          <a:p>
            <a:r>
              <a:rPr lang="da-DK" b="1" dirty="0"/>
              <a:t>Pr. måned</a:t>
            </a:r>
          </a:p>
        </p:txBody>
      </p:sp>
    </p:spTree>
    <p:extLst>
      <p:ext uri="{BB962C8B-B14F-4D97-AF65-F5344CB8AC3E}">
        <p14:creationId xmlns:p14="http://schemas.microsoft.com/office/powerpoint/2010/main" val="631588536"/>
      </p:ext>
    </p:extLst>
  </p:cSld>
  <p:clrMapOvr>
    <a:masterClrMapping/>
  </p:clrMapOvr>
  <p:transition>
    <p:dissolv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felt 2"/>
          <p:cNvSpPr txBox="1"/>
          <p:nvPr/>
        </p:nvSpPr>
        <p:spPr>
          <a:xfrm>
            <a:off x="5310701" y="-30329"/>
            <a:ext cx="185479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3200" dirty="0">
                <a:latin typeface="Rockwell"/>
                <a:cs typeface="Rockwell"/>
              </a:rPr>
              <a:t>KONTOR</a:t>
            </a:r>
          </a:p>
        </p:txBody>
      </p:sp>
      <p:sp>
        <p:nvSpPr>
          <p:cNvPr id="7" name="Rektangel 6"/>
          <p:cNvSpPr/>
          <p:nvPr/>
        </p:nvSpPr>
        <p:spPr>
          <a:xfrm rot="20232092">
            <a:off x="465834" y="761419"/>
            <a:ext cx="3811661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a-DK" sz="3200" b="1" dirty="0">
                <a:latin typeface="Rockwell"/>
                <a:cs typeface="Rockwell"/>
              </a:rPr>
              <a:t>Hvad koster det ?</a:t>
            </a:r>
          </a:p>
          <a:p>
            <a:r>
              <a:rPr lang="da-DK" sz="3200" b="1" dirty="0" err="1">
                <a:latin typeface="Rockwell"/>
                <a:cs typeface="Rockwell"/>
              </a:rPr>
              <a:t>PowerTower</a:t>
            </a:r>
            <a:r>
              <a:rPr lang="da-DK" sz="3200" b="1" dirty="0">
                <a:latin typeface="Rockwell"/>
                <a:cs typeface="Rockwell"/>
              </a:rPr>
              <a:t> Helle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2"/>
          <a:srcRect l="56751" t="31533" r="12699" b="48988"/>
          <a:stretch/>
        </p:blipFill>
        <p:spPr bwMode="auto">
          <a:xfrm rot="20200720">
            <a:off x="795138" y="1937047"/>
            <a:ext cx="6822951" cy="2630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ktangel 4"/>
          <p:cNvSpPr/>
          <p:nvPr/>
        </p:nvSpPr>
        <p:spPr>
          <a:xfrm>
            <a:off x="553239" y="5810303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a-DK" sz="1400" b="1" dirty="0"/>
              <a:t>8 PLADSER – </a:t>
            </a:r>
          </a:p>
          <a:p>
            <a:r>
              <a:rPr lang="da-DK" sz="1400" b="1" dirty="0"/>
              <a:t>POWER TOWER HELLE</a:t>
            </a:r>
            <a:endParaRPr lang="da-DK" sz="1400" dirty="0"/>
          </a:p>
        </p:txBody>
      </p:sp>
      <p:pic>
        <p:nvPicPr>
          <p:cNvPr id="6" name="Billede 5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230" b="94796" l="6022" r="91971"/>
                    </a14:imgEffect>
                  </a14:imgLayer>
                </a14:imgProps>
              </a:ext>
            </a:extLst>
          </a:blip>
          <a:srcRect t="2406"/>
          <a:stretch/>
        </p:blipFill>
        <p:spPr>
          <a:xfrm>
            <a:off x="5867615" y="4037655"/>
            <a:ext cx="2444784" cy="2342426"/>
          </a:xfrm>
          <a:prstGeom prst="rect">
            <a:avLst/>
          </a:prstGeom>
        </p:spPr>
      </p:pic>
      <p:sp>
        <p:nvSpPr>
          <p:cNvPr id="9" name="Rektangel 8"/>
          <p:cNvSpPr/>
          <p:nvPr/>
        </p:nvSpPr>
        <p:spPr>
          <a:xfrm rot="1036491">
            <a:off x="6293930" y="4852430"/>
            <a:ext cx="176918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b="1" dirty="0"/>
              <a:t>Kr. 1.200,- </a:t>
            </a:r>
          </a:p>
          <a:p>
            <a:r>
              <a:rPr lang="da-DK" b="1" dirty="0"/>
              <a:t>Pr. måned</a:t>
            </a:r>
          </a:p>
        </p:txBody>
      </p:sp>
    </p:spTree>
    <p:extLst>
      <p:ext uri="{BB962C8B-B14F-4D97-AF65-F5344CB8AC3E}">
        <p14:creationId xmlns:p14="http://schemas.microsoft.com/office/powerpoint/2010/main" val="532844390"/>
      </p:ext>
    </p:extLst>
  </p:cSld>
  <p:clrMapOvr>
    <a:masterClrMapping/>
  </p:clrMapOvr>
  <p:transition>
    <p:dissolv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kstfelt 9"/>
          <p:cNvSpPr txBox="1"/>
          <p:nvPr/>
        </p:nvSpPr>
        <p:spPr>
          <a:xfrm>
            <a:off x="4935488" y="0"/>
            <a:ext cx="29425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2800" dirty="0">
                <a:latin typeface="Rockwell"/>
                <a:cs typeface="Rockwell"/>
              </a:rPr>
              <a:t>HOTELVÆRELSE</a:t>
            </a:r>
          </a:p>
        </p:txBody>
      </p:sp>
      <p:sp>
        <p:nvSpPr>
          <p:cNvPr id="11" name="Titel 1"/>
          <p:cNvSpPr>
            <a:spLocks noGrp="1"/>
          </p:cNvSpPr>
          <p:nvPr>
            <p:ph type="title"/>
          </p:nvPr>
        </p:nvSpPr>
        <p:spPr>
          <a:xfrm>
            <a:off x="651078" y="911425"/>
            <a:ext cx="7024744" cy="750196"/>
          </a:xfrm>
        </p:spPr>
        <p:txBody>
          <a:bodyPr>
            <a:normAutofit fontScale="90000"/>
          </a:bodyPr>
          <a:lstStyle/>
          <a:p>
            <a:pPr lvl="1" algn="l" rtl="0">
              <a:spcBef>
                <a:spcPct val="0"/>
              </a:spcBef>
            </a:pPr>
            <a:r>
              <a:rPr lang="da-DK" sz="3200" dirty="0">
                <a:latin typeface="Rockwell"/>
                <a:cs typeface="Rockwell"/>
              </a:rPr>
              <a:t>” Hvad er det du kan få i centret </a:t>
            </a:r>
            <a:br>
              <a:rPr lang="da-DK" sz="3200" dirty="0">
                <a:latin typeface="Rockwell"/>
                <a:cs typeface="Rockwell"/>
              </a:rPr>
            </a:br>
            <a:endParaRPr lang="da-DK" sz="3200" dirty="0"/>
          </a:p>
        </p:txBody>
      </p:sp>
      <p:sp>
        <p:nvSpPr>
          <p:cNvPr id="12" name="Rektangel 11"/>
          <p:cNvSpPr/>
          <p:nvPr/>
        </p:nvSpPr>
        <p:spPr>
          <a:xfrm>
            <a:off x="6858000" y="1697447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marL="68580" indent="0">
              <a:buNone/>
            </a:pPr>
            <a:r>
              <a:rPr lang="da-DK" b="1" dirty="0"/>
              <a:t>badeværelse</a:t>
            </a:r>
          </a:p>
        </p:txBody>
      </p:sp>
      <p:sp>
        <p:nvSpPr>
          <p:cNvPr id="13" name="Rektangel 12"/>
          <p:cNvSpPr/>
          <p:nvPr/>
        </p:nvSpPr>
        <p:spPr>
          <a:xfrm>
            <a:off x="6858000" y="2883654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marL="68580" indent="0">
              <a:buNone/>
            </a:pPr>
            <a:r>
              <a:rPr lang="da-DK" b="1" dirty="0"/>
              <a:t>Dobbeltseng – </a:t>
            </a:r>
          </a:p>
          <a:p>
            <a:pPr marL="68580" indent="0">
              <a:buNone/>
            </a:pPr>
            <a:r>
              <a:rPr lang="da-DK" b="1" dirty="0"/>
              <a:t>Mulighed for</a:t>
            </a:r>
          </a:p>
          <a:p>
            <a:pPr marL="68580" indent="0">
              <a:buNone/>
            </a:pPr>
            <a:r>
              <a:rPr lang="da-DK" b="1" dirty="0"/>
              <a:t>Ekstra seng – der </a:t>
            </a:r>
          </a:p>
          <a:p>
            <a:pPr marL="68580" indent="0">
              <a:buNone/>
            </a:pPr>
            <a:r>
              <a:rPr lang="da-DK" b="1" dirty="0" err="1"/>
              <a:t>Slåes</a:t>
            </a:r>
            <a:r>
              <a:rPr lang="da-DK" b="1" dirty="0"/>
              <a:t> ned</a:t>
            </a:r>
          </a:p>
        </p:txBody>
      </p:sp>
      <p:sp>
        <p:nvSpPr>
          <p:cNvPr id="14" name="Rektangel 13"/>
          <p:cNvSpPr/>
          <p:nvPr/>
        </p:nvSpPr>
        <p:spPr>
          <a:xfrm>
            <a:off x="6878320" y="4212583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pPr marL="68580" indent="0">
              <a:buNone/>
            </a:pPr>
            <a:r>
              <a:rPr lang="da-DK" b="1" dirty="0"/>
              <a:t>Lille men rar</a:t>
            </a:r>
          </a:p>
          <a:p>
            <a:pPr marL="68580" indent="0">
              <a:buNone/>
            </a:pPr>
            <a:r>
              <a:rPr lang="da-DK" b="1" dirty="0"/>
              <a:t>Opholdszone</a:t>
            </a:r>
          </a:p>
          <a:p>
            <a:pPr marL="68580" indent="0">
              <a:buNone/>
            </a:pPr>
            <a:endParaRPr lang="da-DK" b="1" dirty="0"/>
          </a:p>
          <a:p>
            <a:pPr marL="68580" indent="0">
              <a:buNone/>
            </a:pPr>
            <a:r>
              <a:rPr lang="da-DK" b="1" dirty="0" err="1"/>
              <a:t>Ca</a:t>
            </a:r>
            <a:r>
              <a:rPr lang="da-DK" b="1" dirty="0"/>
              <a:t> 17 </a:t>
            </a:r>
            <a:r>
              <a:rPr lang="da-DK" b="1" dirty="0" err="1"/>
              <a:t>kvm</a:t>
            </a:r>
            <a:endParaRPr lang="da-DK" b="1" dirty="0"/>
          </a:p>
          <a:p>
            <a:pPr marL="68580" indent="0">
              <a:buNone/>
            </a:pPr>
            <a:endParaRPr lang="da-DK" b="1" dirty="0"/>
          </a:p>
        </p:txBody>
      </p:sp>
      <p:pic>
        <p:nvPicPr>
          <p:cNvPr id="15" name="Billede 14" descr="VÆRELSE -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5511" y="1336949"/>
            <a:ext cx="5941228" cy="4692368"/>
          </a:xfrm>
          <a:prstGeom prst="rect">
            <a:avLst/>
          </a:prstGeom>
        </p:spPr>
      </p:pic>
      <p:cxnSp>
        <p:nvCxnSpPr>
          <p:cNvPr id="16" name="Lige pilforbindelse 15"/>
          <p:cNvCxnSpPr/>
          <p:nvPr/>
        </p:nvCxnSpPr>
        <p:spPr>
          <a:xfrm flipV="1">
            <a:off x="2357439" y="1981202"/>
            <a:ext cx="4398962" cy="151759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Lige pilforbindelse 16"/>
          <p:cNvCxnSpPr/>
          <p:nvPr/>
        </p:nvCxnSpPr>
        <p:spPr>
          <a:xfrm flipV="1">
            <a:off x="3739934" y="3140036"/>
            <a:ext cx="3168866" cy="35876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Lige pilforbindelse 17"/>
          <p:cNvCxnSpPr/>
          <p:nvPr/>
        </p:nvCxnSpPr>
        <p:spPr>
          <a:xfrm flipV="1">
            <a:off x="4736216" y="4368938"/>
            <a:ext cx="2242786" cy="44621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Billede 18">
            <a:extLst>
              <a:ext uri="{FF2B5EF4-FFF2-40B4-BE49-F238E27FC236}">
                <a16:creationId xmlns:a16="http://schemas.microsoft.com/office/drawing/2014/main" id="{517A3B12-A43C-484E-B836-CAE87E548D3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230" b="94796" l="6022" r="91971"/>
                    </a14:imgEffect>
                  </a14:imgLayer>
                </a14:imgProps>
              </a:ext>
            </a:extLst>
          </a:blip>
          <a:srcRect t="2406"/>
          <a:stretch/>
        </p:blipFill>
        <p:spPr>
          <a:xfrm>
            <a:off x="5233102" y="5003136"/>
            <a:ext cx="1473637" cy="1411939"/>
          </a:xfrm>
          <a:prstGeom prst="rect">
            <a:avLst/>
          </a:prstGeom>
        </p:spPr>
      </p:pic>
      <p:sp>
        <p:nvSpPr>
          <p:cNvPr id="20" name="Tekstfelt 19">
            <a:extLst>
              <a:ext uri="{FF2B5EF4-FFF2-40B4-BE49-F238E27FC236}">
                <a16:creationId xmlns:a16="http://schemas.microsoft.com/office/drawing/2014/main" id="{9B4772EB-E605-41C3-8B19-8B0A96195A67}"/>
              </a:ext>
            </a:extLst>
          </p:cNvPr>
          <p:cNvSpPr txBox="1"/>
          <p:nvPr/>
        </p:nvSpPr>
        <p:spPr>
          <a:xfrm rot="929326">
            <a:off x="5543242" y="5407823"/>
            <a:ext cx="10297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/>
              <a:t>Kr. </a:t>
            </a:r>
            <a:r>
              <a:rPr lang="da-DK" b="1" dirty="0"/>
              <a:t>625</a:t>
            </a:r>
            <a:r>
              <a:rPr lang="da-DK" dirty="0"/>
              <a:t>,- </a:t>
            </a:r>
          </a:p>
          <a:p>
            <a:r>
              <a:rPr lang="da-DK" dirty="0"/>
              <a:t>pr. nat</a:t>
            </a:r>
          </a:p>
        </p:txBody>
      </p:sp>
    </p:spTree>
    <p:extLst>
      <p:ext uri="{BB962C8B-B14F-4D97-AF65-F5344CB8AC3E}">
        <p14:creationId xmlns:p14="http://schemas.microsoft.com/office/powerpoint/2010/main" val="801430449"/>
      </p:ext>
    </p:extLst>
  </p:cSld>
  <p:clrMapOvr>
    <a:masterClrMapping/>
  </p:clrMapOvr>
  <p:transition>
    <p:dissolv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7798" y="570683"/>
            <a:ext cx="7440437" cy="691954"/>
          </a:xfrm>
        </p:spPr>
        <p:txBody>
          <a:bodyPr>
            <a:normAutofit fontScale="90000"/>
          </a:bodyPr>
          <a:lstStyle/>
          <a:p>
            <a:r>
              <a:rPr lang="da-DK" dirty="0"/>
              <a:t>Priser på værelser:</a:t>
            </a:r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>
          <a:xfrm rot="16200000">
            <a:off x="1548285" y="178377"/>
            <a:ext cx="5951897" cy="8120418"/>
          </a:xfrm>
        </p:spPr>
        <p:txBody>
          <a:bodyPr/>
          <a:lstStyle/>
          <a:p>
            <a:r>
              <a:rPr lang="da-DK" sz="2000" b="1" dirty="0"/>
              <a:t>Dobbeltværelser med </a:t>
            </a:r>
            <a:r>
              <a:rPr lang="da-DK" sz="2000" b="1" dirty="0" err="1"/>
              <a:t>inkl</a:t>
            </a:r>
            <a:r>
              <a:rPr lang="da-DK" sz="2000" b="1" dirty="0"/>
              <a:t> morgenmad og opredning</a:t>
            </a:r>
          </a:p>
          <a:p>
            <a:pPr marL="68580" indent="0">
              <a:buNone/>
            </a:pPr>
            <a:endParaRPr lang="da-DK" sz="2000" dirty="0"/>
          </a:p>
          <a:p>
            <a:r>
              <a:rPr lang="da-DK" sz="2000" dirty="0"/>
              <a:t>Thyregod Kursuscenter:			690 </a:t>
            </a:r>
            <a:r>
              <a:rPr lang="da-DK" sz="2000" dirty="0" err="1"/>
              <a:t>kr</a:t>
            </a:r>
            <a:r>
              <a:rPr lang="da-DK" sz="2000" dirty="0"/>
              <a:t>	</a:t>
            </a:r>
          </a:p>
          <a:p>
            <a:r>
              <a:rPr lang="da-DK" sz="2000" dirty="0"/>
              <a:t>Agerbæk Hotel				760 </a:t>
            </a:r>
            <a:r>
              <a:rPr lang="da-DK" sz="2000" dirty="0" err="1"/>
              <a:t>kr</a:t>
            </a:r>
            <a:endParaRPr lang="da-DK" sz="2000" dirty="0"/>
          </a:p>
          <a:p>
            <a:r>
              <a:rPr lang="da-DK" sz="2000" dirty="0" err="1"/>
              <a:t>Danhostel</a:t>
            </a:r>
            <a:r>
              <a:rPr lang="da-DK" sz="2000" dirty="0"/>
              <a:t>, Givskud Zoo			780 </a:t>
            </a:r>
            <a:r>
              <a:rPr lang="da-DK" sz="2000" dirty="0" err="1"/>
              <a:t>kr</a:t>
            </a:r>
            <a:endParaRPr lang="da-DK" sz="2000" dirty="0"/>
          </a:p>
          <a:p>
            <a:r>
              <a:rPr lang="da-DK" sz="2000" dirty="0" err="1"/>
              <a:t>Danhostel</a:t>
            </a:r>
            <a:r>
              <a:rPr lang="da-DK" sz="2000" dirty="0"/>
              <a:t>, Grindsted-Billund		735 </a:t>
            </a:r>
            <a:r>
              <a:rPr lang="da-DK" sz="2000" dirty="0" err="1"/>
              <a:t>kr</a:t>
            </a:r>
            <a:endParaRPr lang="da-DK" sz="2000" dirty="0"/>
          </a:p>
          <a:p>
            <a:r>
              <a:rPr lang="da-DK" sz="2000" dirty="0"/>
              <a:t>Hotel Varde 				795 </a:t>
            </a:r>
            <a:r>
              <a:rPr lang="da-DK" sz="2000" dirty="0" err="1"/>
              <a:t>kr</a:t>
            </a:r>
            <a:endParaRPr lang="da-DK" sz="2000" dirty="0"/>
          </a:p>
          <a:p>
            <a:r>
              <a:rPr lang="da-DK" sz="2000" dirty="0"/>
              <a:t>Kolding Sportel 				795 </a:t>
            </a:r>
            <a:r>
              <a:rPr lang="da-DK" sz="2000" dirty="0" err="1"/>
              <a:t>kr</a:t>
            </a:r>
            <a:endParaRPr lang="da-DK" sz="2000" dirty="0"/>
          </a:p>
          <a:p>
            <a:r>
              <a:rPr lang="da-DK" sz="2000" dirty="0"/>
              <a:t>Sportshotel, Vejen: 				799 </a:t>
            </a:r>
            <a:r>
              <a:rPr lang="da-DK" sz="2000" dirty="0" err="1"/>
              <a:t>kr</a:t>
            </a:r>
            <a:endParaRPr lang="da-DK" sz="2000" dirty="0"/>
          </a:p>
          <a:p>
            <a:r>
              <a:rPr lang="da-DK" sz="2000" dirty="0" err="1"/>
              <a:t>Víldbjerg</a:t>
            </a:r>
            <a:r>
              <a:rPr lang="da-DK" sz="2000" dirty="0"/>
              <a:t> Sports- og Kulturcenter:		813 </a:t>
            </a:r>
            <a:r>
              <a:rPr lang="da-DK" sz="2000" dirty="0" err="1"/>
              <a:t>kr</a:t>
            </a:r>
            <a:endParaRPr lang="da-DK" sz="2000" dirty="0"/>
          </a:p>
          <a:p>
            <a:r>
              <a:rPr lang="da-DK" sz="2000" dirty="0"/>
              <a:t>Hovborg Kro				890 </a:t>
            </a:r>
            <a:r>
              <a:rPr lang="da-DK" sz="2000" dirty="0" err="1"/>
              <a:t>kr</a:t>
            </a:r>
            <a:endParaRPr lang="da-DK" sz="2000" dirty="0"/>
          </a:p>
          <a:p>
            <a:pPr marL="68580" indent="0">
              <a:buNone/>
            </a:pPr>
            <a:endParaRPr lang="da-DK" sz="2000" dirty="0"/>
          </a:p>
          <a:p>
            <a:r>
              <a:rPr lang="da-DK" sz="2000" b="1" dirty="0"/>
              <a:t>Helle Aktivitetshotel:			625 </a:t>
            </a:r>
            <a:r>
              <a:rPr lang="da-DK" sz="2000" b="1" dirty="0" err="1"/>
              <a:t>kr</a:t>
            </a:r>
            <a:r>
              <a:rPr lang="da-DK" sz="2000" b="1" dirty="0"/>
              <a:t>, </a:t>
            </a:r>
            <a:endParaRPr lang="da-DK" sz="2000" dirty="0"/>
          </a:p>
          <a:p>
            <a:pPr marL="68580" indent="0">
              <a:buNone/>
            </a:pPr>
            <a:r>
              <a:rPr lang="da-DK" sz="2000" dirty="0"/>
              <a:t>    + morgenmad (2 x 55 </a:t>
            </a:r>
            <a:r>
              <a:rPr lang="da-DK" sz="2000" dirty="0" err="1"/>
              <a:t>kr</a:t>
            </a:r>
            <a:r>
              <a:rPr lang="da-DK" sz="2000" dirty="0"/>
              <a:t>)				</a:t>
            </a:r>
            <a:r>
              <a:rPr lang="da-DK" sz="2000" b="1" dirty="0"/>
              <a:t>735 </a:t>
            </a:r>
            <a:r>
              <a:rPr lang="da-DK" sz="2000" b="1" dirty="0" err="1"/>
              <a:t>kr</a:t>
            </a:r>
            <a:r>
              <a:rPr lang="da-DK" sz="2000" dirty="0"/>
              <a:t>			</a:t>
            </a:r>
          </a:p>
        </p:txBody>
      </p:sp>
      <p:pic>
        <p:nvPicPr>
          <p:cNvPr id="4" name="Billed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4254" y="2"/>
            <a:ext cx="1440041" cy="570683"/>
          </a:xfrm>
          <a:prstGeom prst="rect">
            <a:avLst/>
          </a:prstGeom>
        </p:spPr>
      </p:pic>
      <p:pic>
        <p:nvPicPr>
          <p:cNvPr id="5" name="Billed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08801" y="4559302"/>
            <a:ext cx="1675642" cy="1103533"/>
          </a:xfrm>
          <a:prstGeom prst="rect">
            <a:avLst/>
          </a:prstGeom>
        </p:spPr>
      </p:pic>
      <p:pic>
        <p:nvPicPr>
          <p:cNvPr id="6" name="Billed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47479" y="2362200"/>
            <a:ext cx="1836964" cy="102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71948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led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14234" y="-40333"/>
            <a:ext cx="1985067" cy="786675"/>
          </a:xfrm>
          <a:prstGeom prst="rect">
            <a:avLst/>
          </a:prstGeom>
        </p:spPr>
      </p:pic>
      <p:pic>
        <p:nvPicPr>
          <p:cNvPr id="2" name="Billed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376" y="746342"/>
            <a:ext cx="8302910" cy="6111658"/>
          </a:xfrm>
          <a:prstGeom prst="rect">
            <a:avLst/>
          </a:prstGeom>
        </p:spPr>
      </p:pic>
      <p:sp>
        <p:nvSpPr>
          <p:cNvPr id="3" name="Tekstfelt 2"/>
          <p:cNvSpPr txBox="1"/>
          <p:nvPr/>
        </p:nvSpPr>
        <p:spPr>
          <a:xfrm flipH="1">
            <a:off x="475601" y="391298"/>
            <a:ext cx="41262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b="1" dirty="0"/>
              <a:t>Udviklingsmuligheder</a:t>
            </a:r>
          </a:p>
        </p:txBody>
      </p:sp>
    </p:spTree>
    <p:extLst>
      <p:ext uri="{BB962C8B-B14F-4D97-AF65-F5344CB8AC3E}">
        <p14:creationId xmlns:p14="http://schemas.microsoft.com/office/powerpoint/2010/main" val="36934887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334" y="929936"/>
            <a:ext cx="8045320" cy="5562600"/>
          </a:xfrm>
          <a:prstGeom prst="rect">
            <a:avLst/>
          </a:prstGeom>
        </p:spPr>
      </p:pic>
      <p:pic>
        <p:nvPicPr>
          <p:cNvPr id="3" name="Billed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4234" y="-40333"/>
            <a:ext cx="1985067" cy="786675"/>
          </a:xfrm>
          <a:prstGeom prst="rect">
            <a:avLst/>
          </a:prstGeom>
        </p:spPr>
      </p:pic>
      <p:sp>
        <p:nvSpPr>
          <p:cNvPr id="2" name="Tekstfelt 1"/>
          <p:cNvSpPr txBox="1"/>
          <p:nvPr/>
        </p:nvSpPr>
        <p:spPr>
          <a:xfrm>
            <a:off x="714376" y="468807"/>
            <a:ext cx="34147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b="1" dirty="0"/>
              <a:t>Udviklingsmuligheder</a:t>
            </a:r>
          </a:p>
        </p:txBody>
      </p:sp>
    </p:spTree>
    <p:extLst>
      <p:ext uri="{BB962C8B-B14F-4D97-AF65-F5344CB8AC3E}">
        <p14:creationId xmlns:p14="http://schemas.microsoft.com/office/powerpoint/2010/main" val="13387694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787488"/>
          </a:xfrm>
        </p:spPr>
        <p:txBody>
          <a:bodyPr/>
          <a:lstStyle/>
          <a:p>
            <a:r>
              <a:rPr lang="da-DK" dirty="0"/>
              <a:t>Belægnings procent</a:t>
            </a:r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>
          <a:xfrm rot="16200000">
            <a:off x="1650645" y="846899"/>
            <a:ext cx="5651646" cy="7588152"/>
          </a:xfrm>
        </p:spPr>
        <p:txBody>
          <a:bodyPr/>
          <a:lstStyle/>
          <a:p>
            <a:r>
              <a:rPr lang="da-DK" dirty="0"/>
              <a:t>Hovborg Kro:				88 %</a:t>
            </a:r>
          </a:p>
          <a:p>
            <a:r>
              <a:rPr lang="da-DK" dirty="0"/>
              <a:t>Dansk Erhvervs Hotelstatistik:		56 %</a:t>
            </a:r>
          </a:p>
          <a:p>
            <a:pPr marL="365760" lvl="1" indent="0">
              <a:buNone/>
            </a:pPr>
            <a:r>
              <a:rPr lang="da-DK" dirty="0"/>
              <a:t>- Heraf København			65 %</a:t>
            </a:r>
          </a:p>
          <a:p>
            <a:pPr lvl="1"/>
            <a:endParaRPr lang="da-DK" dirty="0"/>
          </a:p>
          <a:p>
            <a:pPr marL="365760" lvl="1" indent="0">
              <a:buNone/>
            </a:pPr>
            <a:r>
              <a:rPr lang="da-DK" b="1" dirty="0"/>
              <a:t>Skøn ”Helle Aktivitetshotel”:		50 %</a:t>
            </a:r>
          </a:p>
          <a:p>
            <a:pPr lvl="1"/>
            <a:endParaRPr lang="da-DK" b="1" dirty="0"/>
          </a:p>
          <a:p>
            <a:pPr marL="365760" lvl="1" indent="0">
              <a:buNone/>
            </a:pPr>
            <a:endParaRPr lang="da-DK" b="1" dirty="0"/>
          </a:p>
        </p:txBody>
      </p:sp>
      <p:sp>
        <p:nvSpPr>
          <p:cNvPr id="4" name="Tekstfelt 3"/>
          <p:cNvSpPr txBox="1"/>
          <p:nvPr/>
        </p:nvSpPr>
        <p:spPr>
          <a:xfrm>
            <a:off x="4935488" y="0"/>
            <a:ext cx="29425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2800" dirty="0">
                <a:latin typeface="Rockwell"/>
                <a:cs typeface="Rockwell"/>
              </a:rPr>
              <a:t>HOTELVÆRELSE</a:t>
            </a:r>
          </a:p>
        </p:txBody>
      </p:sp>
    </p:spTree>
    <p:extLst>
      <p:ext uri="{BB962C8B-B14F-4D97-AF65-F5344CB8AC3E}">
        <p14:creationId xmlns:p14="http://schemas.microsoft.com/office/powerpoint/2010/main" val="20551573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led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1" y="4573835"/>
            <a:ext cx="3987800" cy="184936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705602"/>
          </a:xfrm>
        </p:spPr>
        <p:txBody>
          <a:bodyPr>
            <a:normAutofit fontScale="90000"/>
          </a:bodyPr>
          <a:lstStyle/>
          <a:p>
            <a:r>
              <a:rPr lang="da-DK" dirty="0"/>
              <a:t>Udlejning ved 50 % belægning</a:t>
            </a:r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>
          <a:xfrm rot="16200000">
            <a:off x="1824440" y="652203"/>
            <a:ext cx="5495122" cy="8134066"/>
          </a:xfrm>
        </p:spPr>
        <p:txBody>
          <a:bodyPr/>
          <a:lstStyle/>
          <a:p>
            <a:r>
              <a:rPr lang="da-DK" dirty="0"/>
              <a:t>4320 overnatninger (180 dage x 24 værelser)</a:t>
            </a:r>
          </a:p>
          <a:p>
            <a:endParaRPr lang="da-DK" dirty="0"/>
          </a:p>
          <a:p>
            <a:r>
              <a:rPr lang="da-DK" dirty="0"/>
              <a:t>Helle Hallen		33 %		1440 nætter</a:t>
            </a:r>
          </a:p>
          <a:p>
            <a:r>
              <a:rPr lang="da-DK" dirty="0"/>
              <a:t>Turister			50 %		2160 nætter</a:t>
            </a:r>
          </a:p>
          <a:p>
            <a:r>
              <a:rPr lang="da-DK" dirty="0"/>
              <a:t>Erhvervsfolk		15 %		  650 nætter	</a:t>
            </a:r>
          </a:p>
          <a:p>
            <a:r>
              <a:rPr lang="da-DK" dirty="0"/>
              <a:t>Andre			  2 % 		    70 nætter</a:t>
            </a:r>
          </a:p>
        </p:txBody>
      </p:sp>
      <p:sp>
        <p:nvSpPr>
          <p:cNvPr id="4" name="Tekstfelt 3"/>
          <p:cNvSpPr txBox="1"/>
          <p:nvPr/>
        </p:nvSpPr>
        <p:spPr>
          <a:xfrm>
            <a:off x="4657137" y="0"/>
            <a:ext cx="3554579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3200" b="1" dirty="0">
                <a:latin typeface="Rockwell"/>
                <a:cs typeface="Rockwell"/>
              </a:rPr>
              <a:t>Forventningerne</a:t>
            </a:r>
          </a:p>
        </p:txBody>
      </p:sp>
    </p:spTree>
    <p:extLst>
      <p:ext uri="{BB962C8B-B14F-4D97-AF65-F5344CB8AC3E}">
        <p14:creationId xmlns:p14="http://schemas.microsoft.com/office/powerpoint/2010/main" val="32147672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dsholder til lodret titel 2"/>
          <p:cNvSpPr txBox="1">
            <a:spLocks/>
          </p:cNvSpPr>
          <p:nvPr/>
        </p:nvSpPr>
        <p:spPr>
          <a:xfrm>
            <a:off x="4612106" y="835989"/>
            <a:ext cx="3596105" cy="34552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4008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2471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258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517904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71907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19202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121408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da-DK" sz="1600" dirty="0"/>
          </a:p>
          <a:p>
            <a:pPr marL="0" indent="0">
              <a:buNone/>
            </a:pPr>
            <a:r>
              <a:rPr lang="da-DK" sz="1600" dirty="0"/>
              <a:t>	</a:t>
            </a:r>
            <a:r>
              <a:rPr lang="da-DK" sz="1600" b="1" dirty="0"/>
              <a:t>Idegruppen:</a:t>
            </a:r>
          </a:p>
          <a:p>
            <a:pPr marL="0" indent="0">
              <a:buNone/>
            </a:pPr>
            <a:r>
              <a:rPr lang="da-DK" sz="1600" dirty="0"/>
              <a:t>	</a:t>
            </a:r>
          </a:p>
          <a:p>
            <a:pPr marL="0" indent="0">
              <a:buNone/>
            </a:pPr>
            <a:r>
              <a:rPr lang="da-DK" sz="1600" dirty="0"/>
              <a:t>	Peder Foldager</a:t>
            </a:r>
          </a:p>
          <a:p>
            <a:pPr marL="365760" lvl="1" indent="0">
              <a:buNone/>
            </a:pPr>
            <a:endParaRPr lang="da-DK" sz="1600" dirty="0"/>
          </a:p>
          <a:p>
            <a:pPr marL="365760" lvl="1" indent="0">
              <a:buNone/>
            </a:pPr>
            <a:r>
              <a:rPr lang="da-DK" sz="1600" dirty="0"/>
              <a:t>	Henning Jørgensen</a:t>
            </a:r>
          </a:p>
          <a:p>
            <a:pPr marL="365760" lvl="1" indent="0">
              <a:buNone/>
            </a:pPr>
            <a:endParaRPr lang="da-DK" sz="1600" dirty="0"/>
          </a:p>
          <a:p>
            <a:pPr marL="365760" lvl="1" indent="0">
              <a:buNone/>
            </a:pPr>
            <a:r>
              <a:rPr lang="da-DK" sz="1600" dirty="0"/>
              <a:t>	Jakob Saabye-Brøndum</a:t>
            </a:r>
          </a:p>
        </p:txBody>
      </p:sp>
      <p:pic>
        <p:nvPicPr>
          <p:cNvPr id="7" name="Billed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11335" y="-20936"/>
            <a:ext cx="1445087" cy="572682"/>
          </a:xfrm>
          <a:prstGeom prst="rect">
            <a:avLst/>
          </a:prstGeom>
        </p:spPr>
      </p:pic>
      <p:pic>
        <p:nvPicPr>
          <p:cNvPr id="8" name="Billed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4275" y="-16236"/>
            <a:ext cx="1440041" cy="570683"/>
          </a:xfrm>
          <a:prstGeom prst="rect">
            <a:avLst/>
          </a:prstGeom>
        </p:spPr>
      </p:pic>
      <p:pic>
        <p:nvPicPr>
          <p:cNvPr id="11" name="Billed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2791" y="835989"/>
            <a:ext cx="3247189" cy="3629064"/>
          </a:xfrm>
          <a:prstGeom prst="rect">
            <a:avLst/>
          </a:prstGeom>
        </p:spPr>
      </p:pic>
      <p:pic>
        <p:nvPicPr>
          <p:cNvPr id="9" name="Billede 8"/>
          <p:cNvPicPr>
            <a:picLocks noChangeAspect="1"/>
          </p:cNvPicPr>
          <p:nvPr/>
        </p:nvPicPr>
        <p:blipFill rotWithShape="1">
          <a:blip r:embed="rId5"/>
          <a:srcRect b="22738"/>
          <a:stretch/>
        </p:blipFill>
        <p:spPr>
          <a:xfrm>
            <a:off x="5996746" y="3418707"/>
            <a:ext cx="1486915" cy="1616851"/>
          </a:xfrm>
          <a:prstGeom prst="rect">
            <a:avLst/>
          </a:prstGeom>
        </p:spPr>
      </p:pic>
      <p:pic>
        <p:nvPicPr>
          <p:cNvPr id="10" name="Billede 9" descr="140508_Port_Jakob_00011.mos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2520" y="4854554"/>
            <a:ext cx="1411380" cy="1883069"/>
          </a:xfrm>
          <a:prstGeom prst="rect">
            <a:avLst/>
          </a:prstGeom>
        </p:spPr>
      </p:pic>
      <p:pic>
        <p:nvPicPr>
          <p:cNvPr id="12" name="Billed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09980" y="5035556"/>
            <a:ext cx="1686766" cy="1686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878131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3574" y="728664"/>
            <a:ext cx="7024744" cy="1300162"/>
          </a:xfrm>
        </p:spPr>
        <p:txBody>
          <a:bodyPr>
            <a:normAutofit fontScale="90000"/>
          </a:bodyPr>
          <a:lstStyle/>
          <a:p>
            <a:r>
              <a:rPr lang="da-DK" dirty="0"/>
              <a:t>Udlejningsmuligheder</a:t>
            </a:r>
            <a:br>
              <a:rPr lang="da-DK" dirty="0"/>
            </a:br>
            <a:r>
              <a:rPr lang="da-DK" dirty="0"/>
              <a:t>for Helle Hallen</a:t>
            </a:r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>
          <a:xfrm rot="16200000">
            <a:off x="2584334" y="201712"/>
            <a:ext cx="3708559" cy="7646459"/>
          </a:xfrm>
        </p:spPr>
        <p:txBody>
          <a:bodyPr>
            <a:normAutofit fontScale="92500" lnSpcReduction="20000"/>
          </a:bodyPr>
          <a:lstStyle/>
          <a:p>
            <a:r>
              <a:rPr lang="da-DK" dirty="0"/>
              <a:t>Kurser og konferencer			40 stk.</a:t>
            </a:r>
          </a:p>
          <a:p>
            <a:r>
              <a:rPr lang="da-DK" dirty="0"/>
              <a:t>Træningslejre, camps			10 stk.</a:t>
            </a:r>
          </a:p>
          <a:p>
            <a:r>
              <a:rPr lang="da-DK" dirty="0"/>
              <a:t>Højskoledage				  5 stk.</a:t>
            </a:r>
          </a:p>
          <a:p>
            <a:r>
              <a:rPr lang="da-DK" dirty="0"/>
              <a:t>Lejrskoler					  5 stk.</a:t>
            </a:r>
          </a:p>
          <a:p>
            <a:r>
              <a:rPr lang="da-DK" dirty="0"/>
              <a:t>Arrangementer, Mælkefestival  mv.	  5 stk.</a:t>
            </a:r>
          </a:p>
          <a:p>
            <a:r>
              <a:rPr lang="da-DK" dirty="0"/>
              <a:t>Wellness					  5 stk.	</a:t>
            </a:r>
          </a:p>
          <a:p>
            <a:r>
              <a:rPr lang="da-DK" dirty="0"/>
              <a:t>Andet, f.eks. DM, Teater, stævner	  5 stk.</a:t>
            </a:r>
          </a:p>
          <a:p>
            <a:pPr marL="68580" indent="0">
              <a:buNone/>
            </a:pPr>
            <a:endParaRPr lang="da-DK" dirty="0"/>
          </a:p>
          <a:p>
            <a:r>
              <a:rPr lang="da-DK" dirty="0"/>
              <a:t>Nætter i alt				1440 nætter.		</a:t>
            </a:r>
          </a:p>
          <a:p>
            <a:pPr marL="365760" lvl="1" indent="0">
              <a:buNone/>
            </a:pPr>
            <a:r>
              <a:rPr lang="da-DK" dirty="0"/>
              <a:t>			</a:t>
            </a:r>
          </a:p>
        </p:txBody>
      </p:sp>
      <p:sp>
        <p:nvSpPr>
          <p:cNvPr id="4" name="Rektangel 3"/>
          <p:cNvSpPr/>
          <p:nvPr/>
        </p:nvSpPr>
        <p:spPr>
          <a:xfrm>
            <a:off x="4595733" y="26189"/>
            <a:ext cx="366611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sz="2400" dirty="0">
                <a:latin typeface="Rockwell"/>
                <a:cs typeface="Rockwell"/>
              </a:rPr>
              <a:t>Helle Hallens Perspektiv</a:t>
            </a:r>
          </a:p>
        </p:txBody>
      </p:sp>
      <p:pic>
        <p:nvPicPr>
          <p:cNvPr id="5" name="Billede 4"/>
          <p:cNvPicPr>
            <a:picLocks noChangeAspect="1"/>
          </p:cNvPicPr>
          <p:nvPr/>
        </p:nvPicPr>
        <p:blipFill rotWithShape="1">
          <a:blip r:embed="rId2"/>
          <a:srcRect l="39146"/>
          <a:stretch/>
        </p:blipFill>
        <p:spPr>
          <a:xfrm>
            <a:off x="1741403" y="5240541"/>
            <a:ext cx="1623563" cy="1194613"/>
          </a:xfrm>
          <a:prstGeom prst="rect">
            <a:avLst/>
          </a:prstGeom>
        </p:spPr>
      </p:pic>
      <p:pic>
        <p:nvPicPr>
          <p:cNvPr id="6" name="Billed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9951" y="800655"/>
            <a:ext cx="2964485" cy="1270493"/>
          </a:xfrm>
          <a:prstGeom prst="rect">
            <a:avLst/>
          </a:prstGeom>
        </p:spPr>
      </p:pic>
      <p:pic>
        <p:nvPicPr>
          <p:cNvPr id="8" name="Billed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4196" y="5240541"/>
            <a:ext cx="3851892" cy="1277363"/>
          </a:xfrm>
          <a:prstGeom prst="rect">
            <a:avLst/>
          </a:prstGeom>
        </p:spPr>
      </p:pic>
      <p:pic>
        <p:nvPicPr>
          <p:cNvPr id="9" name="Billede 8"/>
          <p:cNvPicPr>
            <a:picLocks noChangeAspect="1"/>
          </p:cNvPicPr>
          <p:nvPr/>
        </p:nvPicPr>
        <p:blipFill rotWithShape="1">
          <a:blip r:embed="rId2"/>
          <a:srcRect r="62149"/>
          <a:stretch/>
        </p:blipFill>
        <p:spPr>
          <a:xfrm>
            <a:off x="7382932" y="2856863"/>
            <a:ext cx="1009844" cy="1194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84191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>
          <a:xfrm rot="16200000">
            <a:off x="4278721" y="-2903543"/>
            <a:ext cx="586559" cy="8054832"/>
          </a:xfrm>
        </p:spPr>
        <p:txBody>
          <a:bodyPr>
            <a:noAutofit/>
          </a:bodyPr>
          <a:lstStyle/>
          <a:p>
            <a:r>
              <a:rPr lang="da-DK" sz="3600" u="sng" dirty="0"/>
              <a:t>Turister	   	50 %	2160 nætter</a:t>
            </a:r>
          </a:p>
        </p:txBody>
      </p:sp>
      <p:sp>
        <p:nvSpPr>
          <p:cNvPr id="4" name="Tekstfelt 3"/>
          <p:cNvSpPr txBox="1"/>
          <p:nvPr/>
        </p:nvSpPr>
        <p:spPr>
          <a:xfrm>
            <a:off x="4822808" y="0"/>
            <a:ext cx="301897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3200" b="1" dirty="0">
                <a:latin typeface="Rockwell"/>
                <a:cs typeface="Rockwell"/>
              </a:rPr>
              <a:t>AFSMITNING</a:t>
            </a:r>
          </a:p>
        </p:txBody>
      </p:sp>
      <p:sp>
        <p:nvSpPr>
          <p:cNvPr id="7" name="Tekstfelt 6"/>
          <p:cNvSpPr txBox="1"/>
          <p:nvPr/>
        </p:nvSpPr>
        <p:spPr>
          <a:xfrm>
            <a:off x="821148" y="2128656"/>
            <a:ext cx="2947016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2000" dirty="0">
                <a:latin typeface="Rockwell"/>
                <a:cs typeface="Rockwell"/>
              </a:rPr>
              <a:t>Lokale aktiviteter:</a:t>
            </a:r>
          </a:p>
          <a:p>
            <a:r>
              <a:rPr lang="da-DK" sz="2000" dirty="0">
                <a:latin typeface="Rockwell"/>
                <a:cs typeface="Rockwell"/>
              </a:rPr>
              <a:t>	- Owen Luft </a:t>
            </a:r>
            <a:r>
              <a:rPr lang="da-DK" sz="2000" dirty="0" err="1">
                <a:latin typeface="Rockwell"/>
                <a:cs typeface="Rockwell"/>
              </a:rPr>
              <a:t>Kånsert</a:t>
            </a:r>
            <a:endParaRPr lang="da-DK" sz="2000" dirty="0">
              <a:latin typeface="Rockwell"/>
              <a:cs typeface="Rockwell"/>
            </a:endParaRPr>
          </a:p>
          <a:p>
            <a:r>
              <a:rPr lang="da-DK" sz="2000" dirty="0">
                <a:latin typeface="Rockwell"/>
                <a:cs typeface="Rockwell"/>
              </a:rPr>
              <a:t>	- Mælkefestival</a:t>
            </a:r>
          </a:p>
          <a:p>
            <a:r>
              <a:rPr lang="da-DK" sz="2000" dirty="0">
                <a:latin typeface="Rockwell"/>
                <a:cs typeface="Rockwell"/>
              </a:rPr>
              <a:t>	- Langt ude 2017</a:t>
            </a:r>
          </a:p>
          <a:p>
            <a:r>
              <a:rPr lang="da-DK" sz="2000" dirty="0">
                <a:latin typeface="Rockwell"/>
                <a:cs typeface="Rockwell"/>
              </a:rPr>
              <a:t>	- teater</a:t>
            </a:r>
          </a:p>
          <a:p>
            <a:r>
              <a:rPr lang="da-DK" sz="2000" dirty="0">
                <a:latin typeface="Rockwell"/>
                <a:cs typeface="Rockwell"/>
              </a:rPr>
              <a:t>	</a:t>
            </a:r>
          </a:p>
          <a:p>
            <a:endParaRPr lang="da-DK" sz="2000" dirty="0">
              <a:latin typeface="Rockwell"/>
              <a:cs typeface="Rockwell"/>
            </a:endParaRPr>
          </a:p>
        </p:txBody>
      </p:sp>
      <p:sp>
        <p:nvSpPr>
          <p:cNvPr id="8" name="Tekstfelt 7"/>
          <p:cNvSpPr txBox="1"/>
          <p:nvPr/>
        </p:nvSpPr>
        <p:spPr>
          <a:xfrm>
            <a:off x="4887130" y="4016800"/>
            <a:ext cx="2954655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2000" dirty="0">
                <a:latin typeface="Rockwell"/>
                <a:cs typeface="Rockwell"/>
              </a:rPr>
              <a:t>Turistattraktioner:</a:t>
            </a:r>
          </a:p>
          <a:p>
            <a:r>
              <a:rPr lang="da-DK" sz="2000" dirty="0">
                <a:latin typeface="Rockwell"/>
                <a:cs typeface="Rockwell"/>
              </a:rPr>
              <a:t>	- Varde </a:t>
            </a:r>
            <a:r>
              <a:rPr lang="da-DK" sz="2000" dirty="0" err="1">
                <a:latin typeface="Rockwell"/>
                <a:cs typeface="Rockwell"/>
              </a:rPr>
              <a:t>Miniby</a:t>
            </a:r>
            <a:endParaRPr lang="da-DK" sz="2000" dirty="0">
              <a:latin typeface="Rockwell"/>
              <a:cs typeface="Rockwell"/>
            </a:endParaRPr>
          </a:p>
          <a:p>
            <a:r>
              <a:rPr lang="da-DK" sz="2000" dirty="0">
                <a:latin typeface="Rockwell"/>
                <a:cs typeface="Rockwell"/>
              </a:rPr>
              <a:t>	- Tamburs Have</a:t>
            </a:r>
          </a:p>
          <a:p>
            <a:r>
              <a:rPr lang="da-DK" sz="2000" dirty="0">
                <a:latin typeface="Rockwell"/>
                <a:cs typeface="Rockwell"/>
              </a:rPr>
              <a:t>	- Legoland</a:t>
            </a:r>
          </a:p>
          <a:p>
            <a:r>
              <a:rPr lang="da-DK" sz="2000" dirty="0">
                <a:latin typeface="Rockwell"/>
                <a:cs typeface="Rockwell"/>
              </a:rPr>
              <a:t>	- Ribe</a:t>
            </a:r>
          </a:p>
          <a:p>
            <a:r>
              <a:rPr lang="da-DK" sz="2000" dirty="0">
                <a:latin typeface="Rockwell"/>
                <a:cs typeface="Rockwell"/>
              </a:rPr>
              <a:t>	- Givskud Løvepark</a:t>
            </a:r>
          </a:p>
          <a:p>
            <a:r>
              <a:rPr lang="da-DK" sz="2000" dirty="0">
                <a:latin typeface="Rockwell"/>
                <a:cs typeface="Rockwell"/>
              </a:rPr>
              <a:t>	- Vesterhavet</a:t>
            </a:r>
          </a:p>
        </p:txBody>
      </p:sp>
      <p:pic>
        <p:nvPicPr>
          <p:cNvPr id="2" name="Billed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2006" y="1578315"/>
            <a:ext cx="3695700" cy="2197100"/>
          </a:xfrm>
          <a:prstGeom prst="rect">
            <a:avLst/>
          </a:prstGeom>
        </p:spPr>
      </p:pic>
      <p:pic>
        <p:nvPicPr>
          <p:cNvPr id="5" name="Billed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006" y="4228739"/>
            <a:ext cx="3810000" cy="213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667982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41570" y="811830"/>
            <a:ext cx="7426665" cy="1597472"/>
          </a:xfrm>
        </p:spPr>
        <p:txBody>
          <a:bodyPr>
            <a:normAutofit fontScale="90000"/>
          </a:bodyPr>
          <a:lstStyle/>
          <a:p>
            <a:r>
              <a:rPr lang="da-DK" dirty="0"/>
              <a:t>Sammensætning:</a:t>
            </a:r>
            <a:br>
              <a:rPr lang="da-DK" dirty="0"/>
            </a:br>
            <a:r>
              <a:rPr lang="da-DK" dirty="0"/>
              <a:t>	</a:t>
            </a:r>
            <a:r>
              <a:rPr lang="da-DK" sz="2000" dirty="0"/>
              <a:t>- 14 stk. Kontorer og 8 pladser til Power Tower Helle</a:t>
            </a:r>
            <a:br>
              <a:rPr lang="da-DK" sz="2000" dirty="0"/>
            </a:br>
            <a:r>
              <a:rPr lang="da-DK" sz="2000" dirty="0"/>
              <a:t>eller	- 20 stk. kontorer</a:t>
            </a:r>
            <a:endParaRPr lang="da-DK" dirty="0"/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>
          <a:xfrm rot="16200000">
            <a:off x="2919698" y="353778"/>
            <a:ext cx="3286603" cy="8104723"/>
          </a:xfrm>
        </p:spPr>
        <p:txBody>
          <a:bodyPr>
            <a:normAutofit/>
          </a:bodyPr>
          <a:lstStyle/>
          <a:p>
            <a:pPr marL="68580" indent="0">
              <a:buNone/>
            </a:pPr>
            <a:r>
              <a:rPr lang="da-DK" sz="3600" b="1" u="sng" dirty="0"/>
              <a:t>Potentielle lejere:</a:t>
            </a:r>
          </a:p>
          <a:p>
            <a:r>
              <a:rPr lang="da-DK" sz="2000" dirty="0"/>
              <a:t>Advokathuset Torsten Pedersen · Saabye-Brøndum       </a:t>
            </a:r>
          </a:p>
          <a:p>
            <a:r>
              <a:rPr lang="da-DK" sz="2000" dirty="0"/>
              <a:t>Helle Hallen (administration)	</a:t>
            </a:r>
          </a:p>
          <a:p>
            <a:r>
              <a:rPr lang="da-DK" sz="2000" dirty="0"/>
              <a:t>Revisionscentret 5R</a:t>
            </a:r>
          </a:p>
          <a:p>
            <a:r>
              <a:rPr lang="da-DK" sz="2000" dirty="0"/>
              <a:t>Commercial </a:t>
            </a:r>
            <a:r>
              <a:rPr lang="da-DK" sz="2000" dirty="0" err="1"/>
              <a:t>Upside</a:t>
            </a:r>
            <a:r>
              <a:rPr lang="da-DK" sz="2000" dirty="0"/>
              <a:t> ApS</a:t>
            </a:r>
          </a:p>
          <a:p>
            <a:r>
              <a:rPr lang="da-DK" sz="2000" dirty="0"/>
              <a:t>Bentes Briks		         		</a:t>
            </a:r>
          </a:p>
          <a:p>
            <a:pPr marL="365760" lvl="1" indent="0">
              <a:buNone/>
            </a:pPr>
            <a:r>
              <a:rPr lang="da-DK" sz="2000" dirty="0"/>
              <a:t>		</a:t>
            </a:r>
            <a:endParaRPr lang="da-DK" sz="2000" b="1" dirty="0"/>
          </a:p>
        </p:txBody>
      </p:sp>
      <p:sp>
        <p:nvSpPr>
          <p:cNvPr id="5" name="Tekstfelt 4"/>
          <p:cNvSpPr txBox="1"/>
          <p:nvPr/>
        </p:nvSpPr>
        <p:spPr>
          <a:xfrm>
            <a:off x="5310701" y="-30329"/>
            <a:ext cx="185479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3200" dirty="0">
                <a:latin typeface="Rockwell"/>
                <a:cs typeface="Rockwell"/>
              </a:rPr>
              <a:t>KONTOR</a:t>
            </a:r>
          </a:p>
        </p:txBody>
      </p:sp>
      <p:pic>
        <p:nvPicPr>
          <p:cNvPr id="6" name="Billede 5" descr="VÆRELSE-KONTOR-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9425" y="3790942"/>
            <a:ext cx="3292713" cy="2424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03349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01" y="995065"/>
            <a:ext cx="3628574" cy="1437989"/>
          </a:xfrm>
          <a:prstGeom prst="rect">
            <a:avLst/>
          </a:prstGeom>
        </p:spPr>
      </p:pic>
      <p:pic>
        <p:nvPicPr>
          <p:cNvPr id="5" name="Billed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4153" y="995065"/>
            <a:ext cx="3561424" cy="1411379"/>
          </a:xfrm>
          <a:prstGeom prst="rect">
            <a:avLst/>
          </a:prstGeom>
        </p:spPr>
      </p:pic>
      <p:sp>
        <p:nvSpPr>
          <p:cNvPr id="2" name="Tekstfelt 1"/>
          <p:cNvSpPr txBox="1"/>
          <p:nvPr/>
        </p:nvSpPr>
        <p:spPr>
          <a:xfrm>
            <a:off x="905236" y="2802723"/>
            <a:ext cx="7463903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a-DK" sz="2800" b="1" dirty="0"/>
              <a:t>HELLE Erhvervscenter &amp; Aktivitetshotel ApS</a:t>
            </a:r>
          </a:p>
          <a:p>
            <a:pPr algn="ctr"/>
            <a:endParaRPr lang="da-DK" sz="2800" dirty="0"/>
          </a:p>
          <a:p>
            <a:pPr algn="ctr"/>
            <a:r>
              <a:rPr lang="da-DK" sz="2800" dirty="0"/>
              <a:t>CVR.nr. 38144669</a:t>
            </a:r>
          </a:p>
          <a:p>
            <a:pPr algn="ctr"/>
            <a:endParaRPr lang="da-DK" sz="2800" dirty="0"/>
          </a:p>
          <a:p>
            <a:pPr algn="ctr"/>
            <a:r>
              <a:rPr lang="da-DK" sz="2800" b="1" dirty="0"/>
              <a:t>Stiftet den 17/10 2016</a:t>
            </a:r>
          </a:p>
        </p:txBody>
      </p:sp>
      <p:sp>
        <p:nvSpPr>
          <p:cNvPr id="3" name="Tekstfelt 2"/>
          <p:cNvSpPr txBox="1"/>
          <p:nvPr/>
        </p:nvSpPr>
        <p:spPr>
          <a:xfrm>
            <a:off x="4785896" y="0"/>
            <a:ext cx="3248525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3200" dirty="0">
                <a:latin typeface="Rockwell"/>
                <a:cs typeface="Rockwell"/>
              </a:rPr>
              <a:t>SELSKABET</a:t>
            </a:r>
          </a:p>
        </p:txBody>
      </p:sp>
    </p:spTree>
    <p:extLst>
      <p:ext uri="{BB962C8B-B14F-4D97-AF65-F5344CB8AC3E}">
        <p14:creationId xmlns:p14="http://schemas.microsoft.com/office/powerpoint/2010/main" val="49969821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/>
          <p:nvPr/>
        </p:nvSpPr>
        <p:spPr>
          <a:xfrm>
            <a:off x="4638842" y="-17561"/>
            <a:ext cx="3556000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a-DK" sz="3200" dirty="0">
                <a:latin typeface="Rockwell"/>
                <a:cs typeface="Rockwell"/>
              </a:rPr>
              <a:t>Fra ApS til A/S</a:t>
            </a:r>
          </a:p>
        </p:txBody>
      </p:sp>
      <p:pic>
        <p:nvPicPr>
          <p:cNvPr id="10" name="Billed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143" y="1970162"/>
            <a:ext cx="3478251" cy="2332473"/>
          </a:xfrm>
          <a:prstGeom prst="rect">
            <a:avLst/>
          </a:prstGeom>
        </p:spPr>
      </p:pic>
      <p:sp>
        <p:nvSpPr>
          <p:cNvPr id="12" name="Tekstfelt 11"/>
          <p:cNvSpPr txBox="1"/>
          <p:nvPr/>
        </p:nvSpPr>
        <p:spPr>
          <a:xfrm>
            <a:off x="593144" y="1179460"/>
            <a:ext cx="4045699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3200" dirty="0">
                <a:solidFill>
                  <a:srgbClr val="94C600"/>
                </a:solidFill>
              </a:rPr>
              <a:t>ApS start kr. 100.000</a:t>
            </a:r>
          </a:p>
        </p:txBody>
      </p:sp>
      <p:sp>
        <p:nvSpPr>
          <p:cNvPr id="5" name="Tekstfelt 4"/>
          <p:cNvSpPr txBox="1"/>
          <p:nvPr/>
        </p:nvSpPr>
        <p:spPr>
          <a:xfrm>
            <a:off x="4503222" y="4977809"/>
            <a:ext cx="299032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3200" dirty="0"/>
              <a:t>SNART</a:t>
            </a:r>
          </a:p>
          <a:p>
            <a:r>
              <a:rPr lang="da-DK" sz="3200" dirty="0">
                <a:solidFill>
                  <a:srgbClr val="94C600"/>
                </a:solidFill>
              </a:rPr>
              <a:t>A/S kr. 500.000</a:t>
            </a:r>
          </a:p>
        </p:txBody>
      </p:sp>
      <p:pic>
        <p:nvPicPr>
          <p:cNvPr id="6" name="Billed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8843" y="2600915"/>
            <a:ext cx="3501064" cy="2347772"/>
          </a:xfrm>
          <a:prstGeom prst="rect">
            <a:avLst/>
          </a:prstGeom>
        </p:spPr>
      </p:pic>
      <p:sp>
        <p:nvSpPr>
          <p:cNvPr id="9" name="Tekstfelt 8"/>
          <p:cNvSpPr txBox="1"/>
          <p:nvPr/>
        </p:nvSpPr>
        <p:spPr>
          <a:xfrm>
            <a:off x="5214926" y="1039472"/>
            <a:ext cx="208983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3200" dirty="0">
                <a:solidFill>
                  <a:srgbClr val="94C600"/>
                </a:solidFill>
              </a:rPr>
              <a:t>9 A andel</a:t>
            </a:r>
          </a:p>
          <a:p>
            <a:r>
              <a:rPr lang="da-DK" sz="3200" dirty="0">
                <a:solidFill>
                  <a:srgbClr val="94C600"/>
                </a:solidFill>
              </a:rPr>
              <a:t>1 B andel</a:t>
            </a:r>
          </a:p>
        </p:txBody>
      </p:sp>
      <p:sp>
        <p:nvSpPr>
          <p:cNvPr id="8" name="Tekstfelt 7"/>
          <p:cNvSpPr txBox="1"/>
          <p:nvPr/>
        </p:nvSpPr>
        <p:spPr>
          <a:xfrm rot="19984140">
            <a:off x="492847" y="3157471"/>
            <a:ext cx="81367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4800" dirty="0">
                <a:solidFill>
                  <a:srgbClr val="3366FF"/>
                </a:solidFill>
              </a:rPr>
              <a:t>I DAG SOLGT for 380.000</a:t>
            </a:r>
          </a:p>
        </p:txBody>
      </p:sp>
    </p:spTree>
    <p:extLst>
      <p:ext uri="{BB962C8B-B14F-4D97-AF65-F5344CB8AC3E}">
        <p14:creationId xmlns:p14="http://schemas.microsoft.com/office/powerpoint/2010/main" val="69668099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/>
          <p:nvPr/>
        </p:nvSpPr>
        <p:spPr>
          <a:xfrm>
            <a:off x="4638842" y="-17561"/>
            <a:ext cx="3556000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a-DK" sz="3200" dirty="0">
                <a:latin typeface="Rockwell"/>
                <a:cs typeface="Rockwell"/>
              </a:rPr>
              <a:t>A og B ejerandel</a:t>
            </a:r>
          </a:p>
        </p:txBody>
      </p:sp>
      <p:pic>
        <p:nvPicPr>
          <p:cNvPr id="4" name="Billed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43764" y="2236537"/>
            <a:ext cx="3340100" cy="3017252"/>
          </a:xfrm>
          <a:prstGeom prst="rect">
            <a:avLst/>
          </a:prstGeom>
        </p:spPr>
      </p:pic>
      <p:sp>
        <p:nvSpPr>
          <p:cNvPr id="10" name="Tekstfelt 9"/>
          <p:cNvSpPr txBox="1"/>
          <p:nvPr/>
        </p:nvSpPr>
        <p:spPr>
          <a:xfrm>
            <a:off x="607600" y="1087373"/>
            <a:ext cx="578876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4800" b="1" dirty="0">
                <a:latin typeface="Rockwell"/>
                <a:cs typeface="Rockwell"/>
              </a:rPr>
              <a:t>ENESTE FORSKEL</a:t>
            </a:r>
          </a:p>
        </p:txBody>
      </p:sp>
      <p:sp>
        <p:nvSpPr>
          <p:cNvPr id="5" name="Tekstfelt 4"/>
          <p:cNvSpPr txBox="1"/>
          <p:nvPr/>
        </p:nvSpPr>
        <p:spPr>
          <a:xfrm>
            <a:off x="962527" y="2240548"/>
            <a:ext cx="44294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/>
              <a:t>Hver klasse A anpart giver 10 stemmer</a:t>
            </a:r>
          </a:p>
        </p:txBody>
      </p:sp>
      <p:sp>
        <p:nvSpPr>
          <p:cNvPr id="11" name="Tekstfelt 10"/>
          <p:cNvSpPr txBox="1"/>
          <p:nvPr/>
        </p:nvSpPr>
        <p:spPr>
          <a:xfrm>
            <a:off x="962528" y="2682408"/>
            <a:ext cx="41936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/>
              <a:t>Hver klasse B anpart giver 1 stemme</a:t>
            </a:r>
          </a:p>
          <a:p>
            <a:endParaRPr lang="da-DK" dirty="0"/>
          </a:p>
        </p:txBody>
      </p:sp>
      <p:pic>
        <p:nvPicPr>
          <p:cNvPr id="13" name="Billed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3205" y="4054642"/>
            <a:ext cx="4229100" cy="191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916365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/>
          <p:nvPr/>
        </p:nvSpPr>
        <p:spPr>
          <a:xfrm>
            <a:off x="4638842" y="-17561"/>
            <a:ext cx="3556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a-DK" sz="2000" dirty="0">
                <a:latin typeface="Rockwell"/>
                <a:cs typeface="Rockwell"/>
              </a:rPr>
              <a:t>A og B ejerandel – HVORFOR ?</a:t>
            </a:r>
          </a:p>
        </p:txBody>
      </p:sp>
      <p:pic>
        <p:nvPicPr>
          <p:cNvPr id="3" name="Billed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4738" y="2065834"/>
            <a:ext cx="4686770" cy="3927020"/>
          </a:xfrm>
          <a:prstGeom prst="rect">
            <a:avLst/>
          </a:prstGeom>
        </p:spPr>
      </p:pic>
      <p:sp>
        <p:nvSpPr>
          <p:cNvPr id="7" name="Tekstfelt 6"/>
          <p:cNvSpPr txBox="1"/>
          <p:nvPr/>
        </p:nvSpPr>
        <p:spPr>
          <a:xfrm>
            <a:off x="1256632" y="1085336"/>
            <a:ext cx="57806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2400" dirty="0">
                <a:latin typeface="Rockwell"/>
                <a:cs typeface="Rockwell"/>
              </a:rPr>
              <a:t>Sikre mod en fjendtlig overtagelse</a:t>
            </a:r>
            <a:r>
              <a:rPr lang="is-IS" sz="2400" dirty="0">
                <a:latin typeface="Rockwell"/>
                <a:cs typeface="Rockwell"/>
              </a:rPr>
              <a:t>….....</a:t>
            </a:r>
            <a:endParaRPr lang="da-DK" sz="2400" dirty="0">
              <a:latin typeface="Rockwell"/>
              <a:cs typeface="Rockwell"/>
            </a:endParaRPr>
          </a:p>
        </p:txBody>
      </p:sp>
    </p:spTree>
    <p:extLst>
      <p:ext uri="{BB962C8B-B14F-4D97-AF65-F5344CB8AC3E}">
        <p14:creationId xmlns:p14="http://schemas.microsoft.com/office/powerpoint/2010/main" val="171947754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4733366" y="3576925"/>
            <a:ext cx="3309803" cy="1260629"/>
          </a:xfrm>
        </p:spPr>
        <p:txBody>
          <a:bodyPr>
            <a:noAutofit/>
          </a:bodyPr>
          <a:lstStyle/>
          <a:p>
            <a:pPr algn="ctr"/>
            <a:r>
              <a:rPr lang="da-DK" sz="2800" dirty="0">
                <a:latin typeface="Rockwell"/>
                <a:cs typeface="Rockwell"/>
              </a:rPr>
              <a:t>Ordinær</a:t>
            </a:r>
          </a:p>
          <a:p>
            <a:pPr algn="ctr"/>
            <a:r>
              <a:rPr lang="da-DK" sz="2800" dirty="0">
                <a:latin typeface="Rockwell"/>
                <a:cs typeface="Rockwell"/>
              </a:rPr>
              <a:t>Generalforsamling</a:t>
            </a:r>
          </a:p>
          <a:p>
            <a:pPr algn="ctr"/>
            <a:r>
              <a:rPr lang="da-DK" sz="2800" dirty="0">
                <a:latin typeface="Rockwell"/>
                <a:cs typeface="Rockwell"/>
              </a:rPr>
              <a:t>2022</a:t>
            </a:r>
          </a:p>
        </p:txBody>
      </p:sp>
      <p:pic>
        <p:nvPicPr>
          <p:cNvPr id="5" name="Billed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627" y="191276"/>
            <a:ext cx="4219923" cy="1672340"/>
          </a:xfrm>
          <a:prstGeom prst="rect">
            <a:avLst/>
          </a:prstGeom>
        </p:spPr>
      </p:pic>
      <p:pic>
        <p:nvPicPr>
          <p:cNvPr id="6" name="Billed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321" y="5169689"/>
            <a:ext cx="4260228" cy="1688313"/>
          </a:xfrm>
          <a:prstGeom prst="rect">
            <a:avLst/>
          </a:prstGeom>
        </p:spPr>
      </p:pic>
      <p:sp>
        <p:nvSpPr>
          <p:cNvPr id="8" name="Rektangel 7"/>
          <p:cNvSpPr/>
          <p:nvPr/>
        </p:nvSpPr>
        <p:spPr>
          <a:xfrm>
            <a:off x="4638842" y="2560539"/>
            <a:ext cx="3556000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a-DK" sz="3200" dirty="0">
                <a:latin typeface="Rockwell"/>
                <a:cs typeface="Rockwell"/>
              </a:rPr>
              <a:t>A og B ejerandel</a:t>
            </a:r>
          </a:p>
        </p:txBody>
      </p:sp>
      <p:sp>
        <p:nvSpPr>
          <p:cNvPr id="9" name="Tekstfelt 8"/>
          <p:cNvSpPr txBox="1"/>
          <p:nvPr/>
        </p:nvSpPr>
        <p:spPr>
          <a:xfrm>
            <a:off x="544728" y="2623068"/>
            <a:ext cx="325457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a-DK" sz="5400" dirty="0">
                <a:latin typeface="Rockwell"/>
                <a:cs typeface="Rockwell"/>
              </a:rPr>
              <a:t>Ophæves </a:t>
            </a:r>
          </a:p>
        </p:txBody>
      </p:sp>
      <p:sp>
        <p:nvSpPr>
          <p:cNvPr id="10" name="Rektangel 9"/>
          <p:cNvSpPr/>
          <p:nvPr/>
        </p:nvSpPr>
        <p:spPr>
          <a:xfrm>
            <a:off x="544728" y="3597462"/>
            <a:ext cx="3556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a-DK" sz="3200" dirty="0">
                <a:latin typeface="Rockwell"/>
                <a:cs typeface="Rockwell"/>
              </a:rPr>
              <a:t>A og B opdelingen</a:t>
            </a:r>
          </a:p>
        </p:txBody>
      </p:sp>
      <p:pic>
        <p:nvPicPr>
          <p:cNvPr id="11" name="Billede 10" descr="helle - perspektiv - 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4431" y="0"/>
            <a:ext cx="3384641" cy="2204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07961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/>
          <p:nvPr/>
        </p:nvSpPr>
        <p:spPr>
          <a:xfrm>
            <a:off x="4638842" y="-17561"/>
            <a:ext cx="3556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a-DK" sz="2800" dirty="0">
                <a:latin typeface="Rockwell"/>
                <a:cs typeface="Rockwell"/>
              </a:rPr>
              <a:t>A og B ejerandel  </a:t>
            </a:r>
          </a:p>
        </p:txBody>
      </p:sp>
      <p:pic>
        <p:nvPicPr>
          <p:cNvPr id="4" name="Billed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43764" y="2236537"/>
            <a:ext cx="3340100" cy="3017252"/>
          </a:xfrm>
          <a:prstGeom prst="rect">
            <a:avLst/>
          </a:prstGeom>
        </p:spPr>
      </p:pic>
      <p:sp>
        <p:nvSpPr>
          <p:cNvPr id="10" name="Tekstfelt 9"/>
          <p:cNvSpPr txBox="1"/>
          <p:nvPr/>
        </p:nvSpPr>
        <p:spPr>
          <a:xfrm>
            <a:off x="607600" y="1087373"/>
            <a:ext cx="549411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4800" b="1" dirty="0">
                <a:latin typeface="Rockwell"/>
                <a:cs typeface="Rockwell"/>
              </a:rPr>
              <a:t>INGEN FORSKEL</a:t>
            </a:r>
          </a:p>
        </p:txBody>
      </p:sp>
      <p:sp>
        <p:nvSpPr>
          <p:cNvPr id="5" name="Tekstfelt 4"/>
          <p:cNvSpPr txBox="1"/>
          <p:nvPr/>
        </p:nvSpPr>
        <p:spPr>
          <a:xfrm>
            <a:off x="962527" y="2240550"/>
            <a:ext cx="42812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3600" dirty="0"/>
              <a:t>Alle ejerandele giver 1 stemme</a:t>
            </a:r>
          </a:p>
        </p:txBody>
      </p:sp>
      <p:pic>
        <p:nvPicPr>
          <p:cNvPr id="13" name="Billed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3205" y="4054642"/>
            <a:ext cx="4229100" cy="1917700"/>
          </a:xfrm>
          <a:prstGeom prst="rect">
            <a:avLst/>
          </a:prstGeom>
        </p:spPr>
      </p:pic>
      <p:pic>
        <p:nvPicPr>
          <p:cNvPr id="3" name="Billede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13393" y1="48000" x2="13393" y2="48000"/>
                        <a14:foregroundMark x1="52232" y1="23111" x2="52232" y2="23111"/>
                        <a14:foregroundMark x1="50893" y1="68889" x2="50893" y2="68889"/>
                        <a14:foregroundMark x1="84375" y1="39556" x2="84375" y2="3955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37001" y="-17561"/>
            <a:ext cx="502417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24444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/>
          <p:nvPr/>
        </p:nvSpPr>
        <p:spPr>
          <a:xfrm>
            <a:off x="4638842" y="-32602"/>
            <a:ext cx="3556000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a-DK" sz="3200" dirty="0">
                <a:latin typeface="Rockwell"/>
                <a:cs typeface="Rockwell"/>
              </a:rPr>
              <a:t>Kapitalbehov</a:t>
            </a:r>
          </a:p>
        </p:txBody>
      </p:sp>
      <p:sp>
        <p:nvSpPr>
          <p:cNvPr id="8" name="Pladsholder til indhold 2"/>
          <p:cNvSpPr txBox="1">
            <a:spLocks/>
          </p:cNvSpPr>
          <p:nvPr/>
        </p:nvSpPr>
        <p:spPr>
          <a:xfrm rot="16200000">
            <a:off x="854271" y="778068"/>
            <a:ext cx="5064077" cy="5190787"/>
          </a:xfrm>
          <a:prstGeom prst="rect">
            <a:avLst/>
          </a:prstGeom>
        </p:spPr>
        <p:txBody>
          <a:bodyPr vert="eaVert" lIns="91440" tIns="45720" rIns="91440" bIns="45720" rtlCol="0">
            <a:normAutofit fontScale="92500"/>
          </a:bodyPr>
          <a:lstStyle>
            <a:lvl1pPr marL="34290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4008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2471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258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517904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71907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19202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121408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2" pitchFamily="18" charset="2"/>
              <a:buNone/>
            </a:pPr>
            <a:r>
              <a:rPr lang="da-DK" u="sng" dirty="0">
                <a:latin typeface="Rockwell"/>
                <a:cs typeface="Rockwell"/>
              </a:rPr>
              <a:t>20 millioner:</a:t>
            </a:r>
          </a:p>
          <a:p>
            <a:pPr>
              <a:buFontTx/>
              <a:buChar char="-"/>
            </a:pPr>
            <a:endParaRPr lang="da-DK" dirty="0">
              <a:latin typeface="Rockwell"/>
              <a:cs typeface="Rockwell"/>
            </a:endParaRPr>
          </a:p>
          <a:p>
            <a:pPr>
              <a:buFontTx/>
              <a:buChar char="-"/>
            </a:pPr>
            <a:r>
              <a:rPr lang="da-DK" dirty="0">
                <a:latin typeface="Rockwell"/>
                <a:cs typeface="Rockwell"/>
              </a:rPr>
              <a:t>10 </a:t>
            </a:r>
            <a:r>
              <a:rPr lang="da-DK" dirty="0" err="1">
                <a:latin typeface="Rockwell"/>
                <a:cs typeface="Rockwell"/>
              </a:rPr>
              <a:t>mill</a:t>
            </a:r>
            <a:r>
              <a:rPr lang="da-DK" dirty="0">
                <a:latin typeface="Rockwell"/>
                <a:cs typeface="Rockwell"/>
              </a:rPr>
              <a:t>. </a:t>
            </a:r>
          </a:p>
          <a:p>
            <a:pPr lvl="1">
              <a:buFontTx/>
              <a:buChar char="-"/>
            </a:pPr>
            <a:r>
              <a:rPr lang="da-DK" dirty="0">
                <a:latin typeface="Rockwell"/>
                <a:cs typeface="Rockwell"/>
              </a:rPr>
              <a:t>Realkredit </a:t>
            </a:r>
          </a:p>
          <a:p>
            <a:pPr lvl="1">
              <a:buFontTx/>
              <a:buChar char="-"/>
            </a:pPr>
            <a:endParaRPr lang="da-DK" dirty="0">
              <a:latin typeface="Rockwell"/>
              <a:cs typeface="Rockwell"/>
            </a:endParaRPr>
          </a:p>
          <a:p>
            <a:pPr>
              <a:buFontTx/>
              <a:buChar char="-"/>
            </a:pPr>
            <a:r>
              <a:rPr lang="da-DK" dirty="0">
                <a:latin typeface="Rockwell"/>
                <a:cs typeface="Rockwell"/>
              </a:rPr>
              <a:t>8 </a:t>
            </a:r>
            <a:r>
              <a:rPr lang="da-DK" dirty="0" err="1">
                <a:latin typeface="Rockwell"/>
                <a:cs typeface="Rockwell"/>
              </a:rPr>
              <a:t>mill</a:t>
            </a:r>
            <a:r>
              <a:rPr lang="da-DK" dirty="0">
                <a:latin typeface="Rockwell"/>
                <a:cs typeface="Rockwell"/>
              </a:rPr>
              <a:t>.</a:t>
            </a:r>
          </a:p>
          <a:p>
            <a:pPr lvl="1">
              <a:buFontTx/>
              <a:buChar char="-"/>
            </a:pPr>
            <a:r>
              <a:rPr lang="da-DK" dirty="0">
                <a:latin typeface="Rockwell"/>
                <a:cs typeface="Rockwell"/>
              </a:rPr>
              <a:t>Donationer (500.000)</a:t>
            </a:r>
          </a:p>
          <a:p>
            <a:pPr lvl="1">
              <a:buFontTx/>
              <a:buChar char="-"/>
            </a:pPr>
            <a:r>
              <a:rPr lang="da-DK" dirty="0">
                <a:latin typeface="Rockwell"/>
                <a:cs typeface="Rockwell"/>
              </a:rPr>
              <a:t>Lokale långivere (2 </a:t>
            </a:r>
            <a:r>
              <a:rPr lang="da-DK" dirty="0" err="1">
                <a:latin typeface="Rockwell"/>
                <a:cs typeface="Rockwell"/>
              </a:rPr>
              <a:t>mill</a:t>
            </a:r>
            <a:r>
              <a:rPr lang="da-DK" dirty="0">
                <a:latin typeface="Rockwell"/>
                <a:cs typeface="Rockwell"/>
              </a:rPr>
              <a:t>)</a:t>
            </a:r>
          </a:p>
          <a:p>
            <a:pPr lvl="1">
              <a:buFontTx/>
              <a:buChar char="-"/>
            </a:pPr>
            <a:r>
              <a:rPr lang="da-DK" dirty="0">
                <a:latin typeface="Rockwell"/>
                <a:cs typeface="Rockwell"/>
              </a:rPr>
              <a:t>Fonde (2,5 </a:t>
            </a:r>
            <a:r>
              <a:rPr lang="da-DK" dirty="0" err="1">
                <a:latin typeface="Rockwell"/>
                <a:cs typeface="Rockwell"/>
              </a:rPr>
              <a:t>mill</a:t>
            </a:r>
            <a:r>
              <a:rPr lang="da-DK" dirty="0">
                <a:latin typeface="Rockwell"/>
                <a:cs typeface="Rockwell"/>
              </a:rPr>
              <a:t>)</a:t>
            </a:r>
          </a:p>
          <a:p>
            <a:pPr lvl="1">
              <a:buFontTx/>
              <a:buChar char="-"/>
            </a:pPr>
            <a:r>
              <a:rPr lang="da-DK" dirty="0">
                <a:latin typeface="Rockwell"/>
                <a:cs typeface="Rockwell"/>
              </a:rPr>
              <a:t>Bank (3 </a:t>
            </a:r>
            <a:r>
              <a:rPr lang="da-DK" dirty="0" err="1">
                <a:latin typeface="Rockwell"/>
                <a:cs typeface="Rockwell"/>
              </a:rPr>
              <a:t>mill</a:t>
            </a:r>
            <a:r>
              <a:rPr lang="da-DK" dirty="0">
                <a:latin typeface="Rockwell"/>
                <a:cs typeface="Rockwell"/>
              </a:rPr>
              <a:t>)</a:t>
            </a:r>
          </a:p>
          <a:p>
            <a:pPr marL="365760" lvl="1" indent="0">
              <a:buFont typeface="Wingdings 2" pitchFamily="18" charset="2"/>
              <a:buNone/>
            </a:pPr>
            <a:endParaRPr lang="da-DK" dirty="0">
              <a:latin typeface="Rockwell"/>
              <a:cs typeface="Rockwell"/>
            </a:endParaRPr>
          </a:p>
          <a:p>
            <a:pPr>
              <a:buFontTx/>
              <a:buChar char="-"/>
            </a:pPr>
            <a:r>
              <a:rPr lang="da-DK" dirty="0">
                <a:latin typeface="Rockwell"/>
                <a:cs typeface="Rockwell"/>
              </a:rPr>
              <a:t>2 </a:t>
            </a:r>
            <a:r>
              <a:rPr lang="da-DK" dirty="0" err="1">
                <a:latin typeface="Rockwell"/>
                <a:cs typeface="Rockwell"/>
              </a:rPr>
              <a:t>mill</a:t>
            </a:r>
            <a:r>
              <a:rPr lang="da-DK" dirty="0">
                <a:latin typeface="Rockwell"/>
                <a:cs typeface="Rockwell"/>
              </a:rPr>
              <a:t> (200 ejerandele)</a:t>
            </a:r>
          </a:p>
          <a:p>
            <a:pPr lvl="1">
              <a:buFontTx/>
              <a:buChar char="-"/>
            </a:pPr>
            <a:r>
              <a:rPr lang="da-DK" dirty="0">
                <a:latin typeface="Rockwell"/>
                <a:cs typeface="Rockwell"/>
              </a:rPr>
              <a:t>Kapitalejere/investorer</a:t>
            </a:r>
          </a:p>
          <a:p>
            <a:pPr marL="365760" lvl="1" indent="0">
              <a:buFont typeface="Wingdings 2" pitchFamily="18" charset="2"/>
              <a:buNone/>
            </a:pPr>
            <a:endParaRPr lang="da-DK" dirty="0">
              <a:latin typeface="Rockwell"/>
              <a:cs typeface="Rockwell"/>
            </a:endParaRPr>
          </a:p>
          <a:p>
            <a:pPr marL="0" indent="0">
              <a:buFont typeface="Wingdings 2" pitchFamily="18" charset="2"/>
              <a:buNone/>
            </a:pPr>
            <a:endParaRPr lang="da-DK" dirty="0">
              <a:latin typeface="Rockwell"/>
              <a:cs typeface="Rockwell"/>
            </a:endParaRPr>
          </a:p>
          <a:p>
            <a:pPr>
              <a:buFontTx/>
              <a:buChar char="-"/>
            </a:pPr>
            <a:endParaRPr lang="da-DK" dirty="0">
              <a:latin typeface="Rockwell"/>
              <a:cs typeface="Rockwell"/>
            </a:endParaRPr>
          </a:p>
          <a:p>
            <a:pPr>
              <a:buFontTx/>
              <a:buChar char="-"/>
            </a:pPr>
            <a:endParaRPr lang="da-DK" dirty="0">
              <a:latin typeface="Rockwell"/>
              <a:cs typeface="Rockwell"/>
            </a:endParaRPr>
          </a:p>
        </p:txBody>
      </p:sp>
      <p:pic>
        <p:nvPicPr>
          <p:cNvPr id="6" name="Billed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08642" y="1371600"/>
            <a:ext cx="3886200" cy="472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380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dsholder til lodret titel 2"/>
          <p:cNvSpPr txBox="1">
            <a:spLocks/>
          </p:cNvSpPr>
          <p:nvPr/>
        </p:nvSpPr>
        <p:spPr>
          <a:xfrm>
            <a:off x="4612106" y="835989"/>
            <a:ext cx="3596105" cy="5153064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4008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2471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258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517904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71907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19202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121408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a-DK" sz="1600" dirty="0"/>
              <a:t>	</a:t>
            </a:r>
            <a:r>
              <a:rPr lang="da-DK" sz="1600" b="1" dirty="0"/>
              <a:t>De 9 A-anpartshavere:</a:t>
            </a:r>
          </a:p>
          <a:p>
            <a:pPr marL="0" indent="0">
              <a:buNone/>
            </a:pPr>
            <a:endParaRPr lang="da-DK" sz="1600" dirty="0"/>
          </a:p>
          <a:p>
            <a:pPr marL="0" indent="0">
              <a:buNone/>
            </a:pPr>
            <a:r>
              <a:rPr lang="da-DK" sz="1600" dirty="0"/>
              <a:t>	Peder Foldager</a:t>
            </a:r>
          </a:p>
          <a:p>
            <a:pPr marL="365760" lvl="1" indent="0">
              <a:buNone/>
            </a:pPr>
            <a:endParaRPr lang="da-DK" sz="1600" dirty="0"/>
          </a:p>
          <a:p>
            <a:pPr marL="365760" lvl="1" indent="0">
              <a:buNone/>
            </a:pPr>
            <a:r>
              <a:rPr lang="da-DK" sz="1600" dirty="0"/>
              <a:t>	Henning Jørgensen</a:t>
            </a:r>
          </a:p>
          <a:p>
            <a:pPr marL="365760" lvl="1" indent="0">
              <a:buNone/>
            </a:pPr>
            <a:endParaRPr lang="da-DK" sz="1600" dirty="0"/>
          </a:p>
          <a:p>
            <a:pPr marL="365760" lvl="1" indent="0">
              <a:buNone/>
            </a:pPr>
            <a:r>
              <a:rPr lang="da-DK" sz="1600" dirty="0"/>
              <a:t>	Jakob Saabye-Brøndum</a:t>
            </a:r>
          </a:p>
          <a:p>
            <a:pPr marL="365760" lvl="1" indent="0">
              <a:buNone/>
            </a:pPr>
            <a:endParaRPr lang="da-DK" sz="1600" dirty="0"/>
          </a:p>
          <a:p>
            <a:pPr marL="365760" lvl="1" indent="0">
              <a:buNone/>
            </a:pPr>
            <a:r>
              <a:rPr lang="da-DK" sz="1600" dirty="0"/>
              <a:t>	Jørgen Knippel</a:t>
            </a:r>
          </a:p>
          <a:p>
            <a:pPr marL="365760" lvl="1" indent="0">
              <a:buNone/>
            </a:pPr>
            <a:endParaRPr lang="da-DK" sz="1600" dirty="0"/>
          </a:p>
          <a:p>
            <a:pPr marL="365760" lvl="1" indent="0">
              <a:buNone/>
            </a:pPr>
            <a:r>
              <a:rPr lang="da-DK" sz="1600" dirty="0"/>
              <a:t>	Per Mathiasen</a:t>
            </a:r>
          </a:p>
          <a:p>
            <a:pPr marL="365760" lvl="1" indent="0">
              <a:buNone/>
            </a:pPr>
            <a:endParaRPr lang="da-DK" sz="1600" dirty="0"/>
          </a:p>
          <a:p>
            <a:pPr marL="68580" indent="0">
              <a:buNone/>
            </a:pPr>
            <a:r>
              <a:rPr lang="da-DK" sz="1600" dirty="0"/>
              <a:t>	Peder Søndergaard</a:t>
            </a:r>
          </a:p>
          <a:p>
            <a:pPr marL="68580" indent="0">
              <a:buNone/>
            </a:pPr>
            <a:endParaRPr lang="da-DK" sz="1600" dirty="0"/>
          </a:p>
          <a:p>
            <a:pPr marL="68580" indent="0">
              <a:buNone/>
            </a:pPr>
            <a:r>
              <a:rPr lang="da-DK" sz="1600" dirty="0"/>
              <a:t>	Anders Dall Nielsen</a:t>
            </a:r>
          </a:p>
          <a:p>
            <a:pPr marL="68580" indent="0">
              <a:buNone/>
            </a:pPr>
            <a:r>
              <a:rPr lang="da-DK" sz="1600" dirty="0"/>
              <a:t>	</a:t>
            </a:r>
          </a:p>
          <a:p>
            <a:pPr marL="68580" indent="0">
              <a:buNone/>
            </a:pPr>
            <a:r>
              <a:rPr lang="da-DK" sz="1600" dirty="0"/>
              <a:t>	Torsten Pedersen</a:t>
            </a:r>
          </a:p>
          <a:p>
            <a:pPr marL="365760" lvl="1" indent="0">
              <a:buNone/>
            </a:pPr>
            <a:endParaRPr lang="da-DK" sz="1600" dirty="0"/>
          </a:p>
          <a:p>
            <a:pPr marL="365760" lvl="1" indent="0">
              <a:buNone/>
            </a:pPr>
            <a:r>
              <a:rPr lang="da-DK" sz="1600" dirty="0"/>
              <a:t>	Finn Brøndum</a:t>
            </a:r>
          </a:p>
          <a:p>
            <a:pPr marL="365760" lvl="1" indent="0">
              <a:buNone/>
            </a:pPr>
            <a:endParaRPr lang="da-DK" sz="1600" dirty="0"/>
          </a:p>
          <a:p>
            <a:pPr marL="365760" lvl="1" indent="0">
              <a:buNone/>
            </a:pPr>
            <a:endParaRPr lang="da-DK" sz="1600" dirty="0"/>
          </a:p>
          <a:p>
            <a:pPr marL="68580" indent="0">
              <a:buNone/>
            </a:pPr>
            <a:endParaRPr lang="da-DK" sz="1600" dirty="0"/>
          </a:p>
          <a:p>
            <a:pPr marL="365760" lvl="1" indent="0">
              <a:buNone/>
            </a:pPr>
            <a:endParaRPr lang="da-DK" sz="1600" dirty="0"/>
          </a:p>
        </p:txBody>
      </p:sp>
      <p:pic>
        <p:nvPicPr>
          <p:cNvPr id="7" name="Billed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11335" y="-20936"/>
            <a:ext cx="1445087" cy="572682"/>
          </a:xfrm>
          <a:prstGeom prst="rect">
            <a:avLst/>
          </a:prstGeom>
        </p:spPr>
      </p:pic>
      <p:pic>
        <p:nvPicPr>
          <p:cNvPr id="8" name="Billed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4275" y="-16236"/>
            <a:ext cx="1440041" cy="570683"/>
          </a:xfrm>
          <a:prstGeom prst="rect">
            <a:avLst/>
          </a:prstGeom>
        </p:spPr>
      </p:pic>
      <p:pic>
        <p:nvPicPr>
          <p:cNvPr id="11" name="Billed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2791" y="835989"/>
            <a:ext cx="3247189" cy="3629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302020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/>
          <p:cNvSpPr/>
          <p:nvPr/>
        </p:nvSpPr>
        <p:spPr>
          <a:xfrm>
            <a:off x="4638842" y="-17561"/>
            <a:ext cx="3556000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a-DK" sz="3200" dirty="0">
                <a:latin typeface="Rockwell"/>
                <a:cs typeface="Rockwell"/>
              </a:rPr>
              <a:t>ØKONOMI</a:t>
            </a:r>
          </a:p>
        </p:txBody>
      </p:sp>
      <p:pic>
        <p:nvPicPr>
          <p:cNvPr id="5" name="Billede 4" descr="Prognose over driften af centret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748" r="55385" b="4894"/>
          <a:stretch/>
        </p:blipFill>
        <p:spPr>
          <a:xfrm rot="5400000">
            <a:off x="1684139" y="-414456"/>
            <a:ext cx="5720220" cy="8055831"/>
          </a:xfrm>
          <a:prstGeom prst="rect">
            <a:avLst/>
          </a:prstGeom>
        </p:spPr>
      </p:pic>
      <p:pic>
        <p:nvPicPr>
          <p:cNvPr id="4" name="Billed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9200" y="825500"/>
            <a:ext cx="3289300" cy="2273300"/>
          </a:xfrm>
          <a:prstGeom prst="rect">
            <a:avLst/>
          </a:prstGeom>
        </p:spPr>
      </p:pic>
      <p:sp>
        <p:nvSpPr>
          <p:cNvPr id="6" name="Tekstfelt 5">
            <a:extLst>
              <a:ext uri="{FF2B5EF4-FFF2-40B4-BE49-F238E27FC236}">
                <a16:creationId xmlns:a16="http://schemas.microsoft.com/office/drawing/2014/main" id="{9BE21CEE-66B3-4D56-B396-E5DA89D06A25}"/>
              </a:ext>
            </a:extLst>
          </p:cNvPr>
          <p:cNvSpPr txBox="1"/>
          <p:nvPr/>
        </p:nvSpPr>
        <p:spPr>
          <a:xfrm>
            <a:off x="693325" y="671874"/>
            <a:ext cx="319831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4800" b="1" dirty="0">
                <a:latin typeface="Rockwell"/>
                <a:cs typeface="Rockwell"/>
              </a:rPr>
              <a:t>Indtægter</a:t>
            </a:r>
          </a:p>
        </p:txBody>
      </p:sp>
    </p:spTree>
    <p:extLst>
      <p:ext uri="{BB962C8B-B14F-4D97-AF65-F5344CB8AC3E}">
        <p14:creationId xmlns:p14="http://schemas.microsoft.com/office/powerpoint/2010/main" val="110950878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/>
          <p:cNvSpPr/>
          <p:nvPr/>
        </p:nvSpPr>
        <p:spPr>
          <a:xfrm>
            <a:off x="4638842" y="-17561"/>
            <a:ext cx="3556000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a-DK" sz="3200" dirty="0">
                <a:latin typeface="Rockwell"/>
                <a:cs typeface="Rockwell"/>
              </a:rPr>
              <a:t>ØKONOMI</a:t>
            </a:r>
          </a:p>
        </p:txBody>
      </p:sp>
      <p:pic>
        <p:nvPicPr>
          <p:cNvPr id="5" name="Billede 4" descr="Prognose over driften af centret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71" t="38876" r="9562" b="4909"/>
          <a:stretch/>
        </p:blipFill>
        <p:spPr>
          <a:xfrm rot="5400000">
            <a:off x="2067621" y="-658163"/>
            <a:ext cx="5012060" cy="8137117"/>
          </a:xfrm>
          <a:prstGeom prst="rect">
            <a:avLst/>
          </a:prstGeom>
        </p:spPr>
      </p:pic>
      <p:pic>
        <p:nvPicPr>
          <p:cNvPr id="6" name="Billede 5"/>
          <p:cNvPicPr>
            <a:picLocks noChangeAspect="1"/>
          </p:cNvPicPr>
          <p:nvPr/>
        </p:nvPicPr>
        <p:blipFill rotWithShape="1">
          <a:blip r:embed="rId3"/>
          <a:srcRect t="22514"/>
          <a:stretch/>
        </p:blipFill>
        <p:spPr>
          <a:xfrm>
            <a:off x="1765300" y="5267058"/>
            <a:ext cx="4762500" cy="1249771"/>
          </a:xfrm>
          <a:prstGeom prst="rect">
            <a:avLst/>
          </a:prstGeom>
        </p:spPr>
      </p:pic>
      <p:sp>
        <p:nvSpPr>
          <p:cNvPr id="7" name="Tekstfelt 6">
            <a:extLst>
              <a:ext uri="{FF2B5EF4-FFF2-40B4-BE49-F238E27FC236}">
                <a16:creationId xmlns:a16="http://schemas.microsoft.com/office/drawing/2014/main" id="{0A843DCE-A02C-4EC5-8549-DA61186D0F90}"/>
              </a:ext>
            </a:extLst>
          </p:cNvPr>
          <p:cNvSpPr txBox="1"/>
          <p:nvPr/>
        </p:nvSpPr>
        <p:spPr>
          <a:xfrm>
            <a:off x="617125" y="134751"/>
            <a:ext cx="264687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4800" b="1" dirty="0">
                <a:latin typeface="Rockwell"/>
                <a:cs typeface="Rockwell"/>
              </a:rPr>
              <a:t>Udgifter</a:t>
            </a:r>
          </a:p>
        </p:txBody>
      </p:sp>
    </p:spTree>
    <p:extLst>
      <p:ext uri="{BB962C8B-B14F-4D97-AF65-F5344CB8AC3E}">
        <p14:creationId xmlns:p14="http://schemas.microsoft.com/office/powerpoint/2010/main" val="20059840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/>
          <p:cNvSpPr/>
          <p:nvPr/>
        </p:nvSpPr>
        <p:spPr>
          <a:xfrm>
            <a:off x="4638842" y="-17561"/>
            <a:ext cx="3556000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a-DK" sz="3200" dirty="0">
                <a:latin typeface="Rockwell"/>
                <a:cs typeface="Rockwell"/>
              </a:rPr>
              <a:t>ØKONOMI</a:t>
            </a:r>
          </a:p>
        </p:txBody>
      </p:sp>
      <p:graphicFrame>
        <p:nvGraphicFramePr>
          <p:cNvPr id="5" name="Tabel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39656044"/>
              </p:ext>
            </p:extLst>
          </p:nvPr>
        </p:nvGraphicFramePr>
        <p:xfrm>
          <a:off x="509048" y="1216745"/>
          <a:ext cx="8134890" cy="5294710"/>
        </p:xfrm>
        <a:graphic>
          <a:graphicData uri="http://schemas.openxmlformats.org/drawingml/2006/table">
            <a:tbl>
              <a:tblPr/>
              <a:tblGrid>
                <a:gridCol w="366980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82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9946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761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0661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3239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0365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1863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245829">
                <a:tc>
                  <a:txBody>
                    <a:bodyPr/>
                    <a:lstStyle/>
                    <a:p>
                      <a:pPr algn="l" fontAlgn="b"/>
                      <a:r>
                        <a:rPr lang="da-DK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Helle Erhvervscenter</a:t>
                      </a: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a-DK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a-DK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a-DK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a-DK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a-DK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a-DK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a-DK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5829">
                <a:tc>
                  <a:txBody>
                    <a:bodyPr/>
                    <a:lstStyle/>
                    <a:p>
                      <a:pPr algn="l" fontAlgn="b"/>
                      <a:r>
                        <a:rPr lang="da-DK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Vrenderupvej 40C</a:t>
                      </a: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a-DK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a-DK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a-DK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a-DK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a-DK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a-DK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a-DK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5829">
                <a:tc>
                  <a:txBody>
                    <a:bodyPr/>
                    <a:lstStyle/>
                    <a:p>
                      <a:pPr algn="l" fontAlgn="b"/>
                      <a:r>
                        <a:rPr lang="da-DK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6818 Årre</a:t>
                      </a: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a-DK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a-DK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a-DK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a-DK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a-DK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a-DK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a-DK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5829">
                <a:tc>
                  <a:txBody>
                    <a:bodyPr/>
                    <a:lstStyle/>
                    <a:p>
                      <a:pPr algn="l" fontAlgn="b"/>
                      <a:endParaRPr lang="da-DK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a-DK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a-DK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a-DK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a-DK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a-DK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a-DK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a-DK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11177">
                <a:tc>
                  <a:txBody>
                    <a:bodyPr/>
                    <a:lstStyle/>
                    <a:p>
                      <a:pPr algn="l" fontAlgn="b"/>
                      <a:r>
                        <a:rPr lang="da-DK" sz="1000" b="1" i="0" u="sng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Prognose over driften af centret:</a:t>
                      </a: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a-DK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da-DK" sz="1600" b="1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libri"/>
                        </a:rPr>
                        <a:t>FORVENTET</a:t>
                      </a: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da-DK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a-DK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a-DK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da-DK" sz="1600" b="1" i="0" u="none" strike="noStrike" dirty="0">
                          <a:solidFill>
                            <a:srgbClr val="C00000"/>
                          </a:solidFill>
                          <a:effectLst/>
                          <a:latin typeface="Calibri"/>
                        </a:rPr>
                        <a:t>NULPUNKT</a:t>
                      </a: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45829">
                <a:tc>
                  <a:txBody>
                    <a:bodyPr/>
                    <a:lstStyle/>
                    <a:p>
                      <a:pPr algn="l" fontAlgn="b"/>
                      <a:endParaRPr lang="da-DK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a-DK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a-DK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a-DK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a-DK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a-DK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a-DK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a-DK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45829">
                <a:tc>
                  <a:txBody>
                    <a:bodyPr/>
                    <a:lstStyle/>
                    <a:p>
                      <a:pPr algn="l" fontAlgn="b"/>
                      <a:r>
                        <a:rPr lang="da-DK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Indtægter:</a:t>
                      </a: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a-DK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a-DK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a-DK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a-DK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a-DK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a-DK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a-DK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45829">
                <a:tc>
                  <a:txBody>
                    <a:bodyPr/>
                    <a:lstStyle/>
                    <a:p>
                      <a:pPr algn="l" fontAlgn="b"/>
                      <a:r>
                        <a:rPr lang="da-DK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Udleje kontorfaciliteter:</a:t>
                      </a: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Antal</a:t>
                      </a: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Pr. måned</a:t>
                      </a: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Kr.</a:t>
                      </a: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a-DK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Antal</a:t>
                      </a: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Pr. måned</a:t>
                      </a: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Kr.</a:t>
                      </a: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45829">
                <a:tc>
                  <a:txBody>
                    <a:bodyPr/>
                    <a:lstStyle/>
                    <a:p>
                      <a:pPr algn="l" fontAlgn="b"/>
                      <a:r>
                        <a:rPr lang="da-DK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Udleje kontorlokaler a' 15 m2 pr. måned</a:t>
                      </a: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14,00</a:t>
                      </a: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3.250,00</a:t>
                      </a: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546.000,00</a:t>
                      </a: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a-DK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14,00</a:t>
                      </a: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3.250,00</a:t>
                      </a: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546.000,00</a:t>
                      </a: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45829">
                <a:tc>
                  <a:txBody>
                    <a:bodyPr/>
                    <a:lstStyle/>
                    <a:p>
                      <a:pPr algn="l" fontAlgn="b"/>
                      <a:r>
                        <a:rPr lang="da-DK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Udlejede skriveborde </a:t>
                      </a:r>
                      <a:r>
                        <a:rPr lang="da-DK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Powertower</a:t>
                      </a:r>
                      <a:r>
                        <a:rPr lang="da-DK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Helle pr. måned</a:t>
                      </a: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8,00</a:t>
                      </a: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1.250,00</a:t>
                      </a: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120.000,00</a:t>
                      </a: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a-DK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8,00</a:t>
                      </a: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1.250,00</a:t>
                      </a: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120.000,00</a:t>
                      </a: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45829">
                <a:tc>
                  <a:txBody>
                    <a:bodyPr/>
                    <a:lstStyle/>
                    <a:p>
                      <a:pPr algn="l" fontAlgn="b"/>
                      <a:r>
                        <a:rPr lang="da-DK" sz="10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Ikke udlejet periode, </a:t>
                      </a:r>
                      <a:r>
                        <a:rPr lang="da-DK" sz="1000" b="1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libri"/>
                        </a:rPr>
                        <a:t>20% </a:t>
                      </a:r>
                      <a:r>
                        <a:rPr lang="da-DK" sz="10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/ </a:t>
                      </a:r>
                      <a:r>
                        <a:rPr lang="da-DK" sz="1000" b="1" i="0" u="none" strike="noStrike" dirty="0">
                          <a:solidFill>
                            <a:srgbClr val="C00000"/>
                          </a:solidFill>
                          <a:effectLst/>
                          <a:latin typeface="Calibri"/>
                        </a:rPr>
                        <a:t>nulpunkt 50%</a:t>
                      </a: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a-DK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a-DK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libri"/>
                        </a:rPr>
                        <a:t>-133.200,00</a:t>
                      </a: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a-DK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a-DK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a-DK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 dirty="0">
                          <a:solidFill>
                            <a:srgbClr val="C00000"/>
                          </a:solidFill>
                          <a:effectLst/>
                          <a:latin typeface="Calibri"/>
                        </a:rPr>
                        <a:t>-333.000,00</a:t>
                      </a: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45829">
                <a:tc>
                  <a:txBody>
                    <a:bodyPr/>
                    <a:lstStyle/>
                    <a:p>
                      <a:pPr algn="l" fontAlgn="b"/>
                      <a:endParaRPr lang="da-DK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a-DK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a-DK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a-DK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a-DK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a-DK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a-DK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a-DK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45829">
                <a:tc>
                  <a:txBody>
                    <a:bodyPr/>
                    <a:lstStyle/>
                    <a:p>
                      <a:pPr algn="l" fontAlgn="b"/>
                      <a:r>
                        <a:rPr lang="da-DK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Udleje postkasse/adresse service</a:t>
                      </a: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libri"/>
                        </a:rPr>
                        <a:t>10,00</a:t>
                      </a: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6.000,00</a:t>
                      </a: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libri"/>
                        </a:rPr>
                        <a:t>60.000,00</a:t>
                      </a: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a-DK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 dirty="0">
                          <a:solidFill>
                            <a:srgbClr val="C00000"/>
                          </a:solidFill>
                          <a:effectLst/>
                          <a:latin typeface="Calibri"/>
                        </a:rPr>
                        <a:t>5,00</a:t>
                      </a: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6.000,00</a:t>
                      </a: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 dirty="0">
                          <a:solidFill>
                            <a:srgbClr val="C00000"/>
                          </a:solidFill>
                          <a:effectLst/>
                          <a:latin typeface="Calibri"/>
                        </a:rPr>
                        <a:t>30.000,00</a:t>
                      </a: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45829">
                <a:tc>
                  <a:txBody>
                    <a:bodyPr/>
                    <a:lstStyle/>
                    <a:p>
                      <a:pPr algn="l" fontAlgn="b"/>
                      <a:endParaRPr lang="da-DK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a-DK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a-DK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a-DK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a-DK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a-DK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a-DK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a-DK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45829">
                <a:tc>
                  <a:txBody>
                    <a:bodyPr/>
                    <a:lstStyle/>
                    <a:p>
                      <a:pPr algn="l" fontAlgn="b"/>
                      <a:r>
                        <a:rPr lang="da-DK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Udleje hotelværelser:</a:t>
                      </a: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a-DK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a-DK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a-DK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a-DK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a-DK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a-DK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a-DK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45829">
                <a:tc>
                  <a:txBody>
                    <a:bodyPr/>
                    <a:lstStyle/>
                    <a:p>
                      <a:pPr algn="l" fontAlgn="b"/>
                      <a:r>
                        <a:rPr lang="da-DK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antal værelser</a:t>
                      </a: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24,00</a:t>
                      </a: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a-DK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a-DK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a-DK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24,00</a:t>
                      </a: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a-DK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a-DK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45829">
                <a:tc>
                  <a:txBody>
                    <a:bodyPr/>
                    <a:lstStyle/>
                    <a:p>
                      <a:pPr algn="l" fontAlgn="b"/>
                      <a:r>
                        <a:rPr lang="da-DK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Pris pr. døgn </a:t>
                      </a:r>
                      <a:r>
                        <a:rPr lang="da-DK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excl</a:t>
                      </a:r>
                      <a:r>
                        <a:rPr lang="da-DK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. moms</a:t>
                      </a: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500,00</a:t>
                      </a: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a-DK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a-DK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a-DK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500,00</a:t>
                      </a: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a-DK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a-DK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45829">
                <a:tc>
                  <a:txBody>
                    <a:bodyPr/>
                    <a:lstStyle/>
                    <a:p>
                      <a:pPr algn="l" fontAlgn="b"/>
                      <a:r>
                        <a:rPr lang="da-DK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Antal udlejede døgn pr. år (</a:t>
                      </a:r>
                      <a:r>
                        <a:rPr lang="da-DK" sz="1000" b="1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libri"/>
                        </a:rPr>
                        <a:t>belægningsprocent på 50% </a:t>
                      </a:r>
                      <a:r>
                        <a:rPr lang="da-DK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/ </a:t>
                      </a:r>
                      <a:r>
                        <a:rPr lang="da-DK" sz="1000" b="1" i="0" u="none" strike="noStrike" dirty="0">
                          <a:solidFill>
                            <a:srgbClr val="C00000"/>
                          </a:solidFill>
                          <a:effectLst/>
                          <a:latin typeface="Calibri"/>
                        </a:rPr>
                        <a:t>nulpunkt 40%)</a:t>
                      </a: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libri"/>
                        </a:rPr>
                        <a:t>180,00</a:t>
                      </a: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a-DK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a-DK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a-DK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 dirty="0">
                          <a:solidFill>
                            <a:srgbClr val="C00000"/>
                          </a:solidFill>
                          <a:effectLst/>
                          <a:latin typeface="Calibri"/>
                        </a:rPr>
                        <a:t>146,00</a:t>
                      </a: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a-DK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a-DK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45829">
                <a:tc>
                  <a:txBody>
                    <a:bodyPr/>
                    <a:lstStyle/>
                    <a:p>
                      <a:pPr algn="l" fontAlgn="b"/>
                      <a:r>
                        <a:rPr lang="da-DK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Lejeindtægt i alt</a:t>
                      </a: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a-DK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a-DK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2.160.000,00</a:t>
                      </a: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a-DK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a-DK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a-DK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1.752.000,00</a:t>
                      </a: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245829">
                <a:tc>
                  <a:txBody>
                    <a:bodyPr/>
                    <a:lstStyle/>
                    <a:p>
                      <a:pPr algn="l" fontAlgn="b"/>
                      <a:endParaRPr lang="da-DK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a-DK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a-DK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a-DK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a-DK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a-DK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a-DK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a-DK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245829">
                <a:tc>
                  <a:txBody>
                    <a:bodyPr/>
                    <a:lstStyle/>
                    <a:p>
                      <a:pPr algn="l" fontAlgn="b"/>
                      <a:r>
                        <a:rPr lang="da-DK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Indtægter i alt</a:t>
                      </a: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a-DK" sz="105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a-DK" sz="105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2.752.800,00</a:t>
                      </a: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a-DK" sz="105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a-DK" sz="105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b"/>
                      <a:r>
                        <a:rPr lang="en-US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2.115.000,00</a:t>
                      </a: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en-US" sz="105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</a:tbl>
          </a:graphicData>
        </a:graphic>
      </p:graphicFrame>
      <p:pic>
        <p:nvPicPr>
          <p:cNvPr id="6" name="Billed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7892" y="605315"/>
            <a:ext cx="4371808" cy="1689100"/>
          </a:xfrm>
          <a:prstGeom prst="rect">
            <a:avLst/>
          </a:prstGeom>
        </p:spPr>
      </p:pic>
      <p:sp>
        <p:nvSpPr>
          <p:cNvPr id="7" name="Tekstfelt 6">
            <a:extLst>
              <a:ext uri="{FF2B5EF4-FFF2-40B4-BE49-F238E27FC236}">
                <a16:creationId xmlns:a16="http://schemas.microsoft.com/office/drawing/2014/main" id="{F38F8022-6C25-444C-8EDD-4B73D8EDE7A4}"/>
              </a:ext>
            </a:extLst>
          </p:cNvPr>
          <p:cNvSpPr txBox="1"/>
          <p:nvPr/>
        </p:nvSpPr>
        <p:spPr>
          <a:xfrm>
            <a:off x="617125" y="134751"/>
            <a:ext cx="303801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4800" b="1" dirty="0">
                <a:latin typeface="Rockwell"/>
                <a:cs typeface="Rockwell"/>
              </a:rPr>
              <a:t>Nulpunkt</a:t>
            </a:r>
          </a:p>
        </p:txBody>
      </p:sp>
    </p:spTree>
    <p:extLst>
      <p:ext uri="{BB962C8B-B14F-4D97-AF65-F5344CB8AC3E}">
        <p14:creationId xmlns:p14="http://schemas.microsoft.com/office/powerpoint/2010/main" val="356395214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/>
          <p:cNvSpPr/>
          <p:nvPr/>
        </p:nvSpPr>
        <p:spPr>
          <a:xfrm>
            <a:off x="4638842" y="-17561"/>
            <a:ext cx="3556000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a-DK" sz="3200" dirty="0">
                <a:latin typeface="Rockwell"/>
                <a:cs typeface="Rockwell"/>
              </a:rPr>
              <a:t>ØKONOMI</a:t>
            </a:r>
          </a:p>
        </p:txBody>
      </p:sp>
      <p:graphicFrame>
        <p:nvGraphicFramePr>
          <p:cNvPr id="2" name="Tabel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54837308"/>
              </p:ext>
            </p:extLst>
          </p:nvPr>
        </p:nvGraphicFramePr>
        <p:xfrm>
          <a:off x="509048" y="1095568"/>
          <a:ext cx="8069344" cy="5432686"/>
        </p:xfrm>
        <a:graphic>
          <a:graphicData uri="http://schemas.openxmlformats.org/drawingml/2006/table">
            <a:tbl>
              <a:tblPr/>
              <a:tblGrid>
                <a:gridCol w="36402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23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9097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7272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0414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2729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9878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1284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187334">
                <a:tc>
                  <a:txBody>
                    <a:bodyPr/>
                    <a:lstStyle/>
                    <a:p>
                      <a:pPr algn="l" fontAlgn="b"/>
                      <a:r>
                        <a:rPr lang="da-DK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Indtægter i alt</a:t>
                      </a: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a-DK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a-DK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2.752.800,00</a:t>
                      </a: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a-DK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a-DK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a-DK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2.115.000,00</a:t>
                      </a: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7334">
                <a:tc>
                  <a:txBody>
                    <a:bodyPr/>
                    <a:lstStyle/>
                    <a:p>
                      <a:pPr algn="l" fontAlgn="b"/>
                      <a:endParaRPr lang="da-DK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a-DK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a-DK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a-DK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a-DK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a-DK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a-DK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a-DK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7334">
                <a:tc>
                  <a:txBody>
                    <a:bodyPr/>
                    <a:lstStyle/>
                    <a:p>
                      <a:pPr algn="l" fontAlgn="b"/>
                      <a:r>
                        <a:rPr lang="da-DK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Udgifter:</a:t>
                      </a: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a-DK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a-DK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a-DK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a-DK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a-DK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a-DK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a-DK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7334">
                <a:tc>
                  <a:txBody>
                    <a:bodyPr/>
                    <a:lstStyle/>
                    <a:p>
                      <a:pPr algn="l" fontAlgn="b"/>
                      <a:r>
                        <a:rPr lang="da-D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El, vand og varme, kontordel</a:t>
                      </a: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a-DK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100.000,00</a:t>
                      </a: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a-DK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a-DK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a-DK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100.000,00</a:t>
                      </a: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a-DK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87334">
                <a:tc>
                  <a:txBody>
                    <a:bodyPr/>
                    <a:lstStyle/>
                    <a:p>
                      <a:pPr algn="l" fontAlgn="b"/>
                      <a:r>
                        <a:rPr lang="da-D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El, vand og varme, hoteldel</a:t>
                      </a: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a-DK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100.000,00</a:t>
                      </a: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a-DK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a-DK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a-DK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100.000,00</a:t>
                      </a: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a-DK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87334">
                <a:tc>
                  <a:txBody>
                    <a:bodyPr/>
                    <a:lstStyle/>
                    <a:p>
                      <a:pPr algn="l" fontAlgn="b"/>
                      <a:r>
                        <a:rPr lang="da-D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Aflønning receptionist</a:t>
                      </a: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a-DK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260.000,00</a:t>
                      </a: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a-DK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a-DK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a-DK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260.000,00</a:t>
                      </a: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a-DK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87334"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Aflønning rengøring, 200,- pr. udlejning  (gens. udlejning 2 døgn)</a:t>
                      </a: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a-DK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1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libri"/>
                        </a:rPr>
                        <a:t>432.000,0</a:t>
                      </a:r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a-DK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a-DK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a-DK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1" i="0" u="none" strike="noStrike" dirty="0">
                          <a:solidFill>
                            <a:srgbClr val="C00000"/>
                          </a:solidFill>
                          <a:effectLst/>
                          <a:latin typeface="Calibri"/>
                        </a:rPr>
                        <a:t>350.400,00</a:t>
                      </a: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a-DK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87334">
                <a:tc>
                  <a:txBody>
                    <a:bodyPr/>
                    <a:lstStyle/>
                    <a:p>
                      <a:pPr algn="l" fontAlgn="b"/>
                      <a:r>
                        <a:rPr lang="da-D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Ejendomsskat og renovation</a:t>
                      </a: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a-DK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25.000,00</a:t>
                      </a: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a-DK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a-DK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a-DK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25.000,00</a:t>
                      </a: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a-DK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87334">
                <a:tc>
                  <a:txBody>
                    <a:bodyPr/>
                    <a:lstStyle/>
                    <a:p>
                      <a:pPr algn="l" fontAlgn="b"/>
                      <a:r>
                        <a:rPr lang="da-DK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Udvendig vedligeholdelse</a:t>
                      </a: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a-DK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25.000,00</a:t>
                      </a: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a-DK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a-DK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a-DK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25.000,00</a:t>
                      </a: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a-DK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87334">
                <a:tc>
                  <a:txBody>
                    <a:bodyPr/>
                    <a:lstStyle/>
                    <a:p>
                      <a:pPr algn="l" fontAlgn="b"/>
                      <a:r>
                        <a:rPr lang="da-D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Internet og netadgang</a:t>
                      </a: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a-DK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25.000,00</a:t>
                      </a: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a-DK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a-DK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a-DK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25.000,00</a:t>
                      </a: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a-DK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87334">
                <a:tc>
                  <a:txBody>
                    <a:bodyPr/>
                    <a:lstStyle/>
                    <a:p>
                      <a:pPr algn="l" fontAlgn="b"/>
                      <a:r>
                        <a:rPr lang="da-D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Bygningsforsikringer</a:t>
                      </a: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a-DK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35.000,00</a:t>
                      </a: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a-DK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a-DK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a-DK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35.000,00</a:t>
                      </a: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a-DK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87334">
                <a:tc>
                  <a:txBody>
                    <a:bodyPr/>
                    <a:lstStyle/>
                    <a:p>
                      <a:pPr algn="l" fontAlgn="b"/>
                      <a:r>
                        <a:rPr lang="da-DK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Ansvar og erhvervsforsikring i øvrigt</a:t>
                      </a: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a-DK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25.000,00</a:t>
                      </a: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a-DK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a-DK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a-DK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25.000,00</a:t>
                      </a: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a-DK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87334">
                <a:tc>
                  <a:txBody>
                    <a:bodyPr/>
                    <a:lstStyle/>
                    <a:p>
                      <a:pPr algn="l" fontAlgn="b"/>
                      <a:r>
                        <a:rPr lang="da-D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Administration i øvrigt</a:t>
                      </a: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a-DK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50.000,00</a:t>
                      </a: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a-DK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a-DK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a-DK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50.000,00</a:t>
                      </a: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a-DK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87334"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Formidlingsprovision hoteldel, 15% af den halve udlejning</a:t>
                      </a: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a-DK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1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libri"/>
                        </a:rPr>
                        <a:t>162.000,00</a:t>
                      </a: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a-DK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a-DK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a-DK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1" i="0" u="none" strike="noStrike" dirty="0">
                          <a:solidFill>
                            <a:srgbClr val="C00000"/>
                          </a:solidFill>
                          <a:effectLst/>
                          <a:latin typeface="Calibri"/>
                        </a:rPr>
                        <a:t>131.400,00</a:t>
                      </a: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a-DK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87334">
                <a:tc>
                  <a:txBody>
                    <a:bodyPr/>
                    <a:lstStyle/>
                    <a:p>
                      <a:pPr algn="l" fontAlgn="b"/>
                      <a:r>
                        <a:rPr lang="da-D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Markedsføring</a:t>
                      </a: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a-DK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50.000,00</a:t>
                      </a: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-1.289.000,00</a:t>
                      </a: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a-DK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a-DK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50.000,00</a:t>
                      </a: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-1.176.800,00</a:t>
                      </a: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87334">
                <a:tc>
                  <a:txBody>
                    <a:bodyPr/>
                    <a:lstStyle/>
                    <a:p>
                      <a:pPr algn="l" fontAlgn="b"/>
                      <a:r>
                        <a:rPr lang="da-D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Resultat før renter</a:t>
                      </a: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a-DK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a-DK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1.463.800,00</a:t>
                      </a: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a-DK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a-DK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a-DK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938.200,00</a:t>
                      </a: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87334">
                <a:tc>
                  <a:txBody>
                    <a:bodyPr/>
                    <a:lstStyle/>
                    <a:p>
                      <a:pPr algn="l" fontAlgn="b"/>
                      <a:endParaRPr lang="da-DK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Grundlag</a:t>
                      </a: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a-DK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a-DK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a-DK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a-DK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a-DK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a-DK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87334">
                <a:tc>
                  <a:txBody>
                    <a:bodyPr/>
                    <a:lstStyle/>
                    <a:p>
                      <a:pPr algn="l" fontAlgn="b"/>
                      <a:r>
                        <a:rPr lang="da-D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Afskrivning inventar over 10 år</a:t>
                      </a: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1.000.000,00</a:t>
                      </a: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a-DK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-100.000,00</a:t>
                      </a: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a-DK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a-DK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a-DK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-100.000,00</a:t>
                      </a: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87334">
                <a:tc>
                  <a:txBody>
                    <a:bodyPr/>
                    <a:lstStyle/>
                    <a:p>
                      <a:pPr algn="l" fontAlgn="b"/>
                      <a:r>
                        <a:rPr lang="da-D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Afskrivning bygninger over 50 år, rest værdi 5 mio.</a:t>
                      </a: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19.000.000,00</a:t>
                      </a: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a-DK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-280.000,00</a:t>
                      </a: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a-DK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a-DK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a-DK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-280.000,00</a:t>
                      </a: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187334">
                <a:tc>
                  <a:txBody>
                    <a:bodyPr/>
                    <a:lstStyle/>
                    <a:p>
                      <a:pPr algn="l" fontAlgn="b"/>
                      <a:endParaRPr lang="da-DK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a-DK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a-DK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a-DK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a-DK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a-DK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187334">
                <a:tc>
                  <a:txBody>
                    <a:bodyPr/>
                    <a:lstStyle/>
                    <a:p>
                      <a:pPr algn="l" fontAlgn="b"/>
                      <a:endParaRPr lang="da-DK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a-DK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a-DK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a-DK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a-DK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a-DK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a-DK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a-DK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187334">
                <a:tc>
                  <a:txBody>
                    <a:bodyPr/>
                    <a:lstStyle/>
                    <a:p>
                      <a:pPr algn="l" fontAlgn="b"/>
                      <a:r>
                        <a:rPr lang="da-D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Resultat før renter</a:t>
                      </a: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a-DK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a-DK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1.083.800,00</a:t>
                      </a: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a-DK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a-DK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a-DK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558.200,00</a:t>
                      </a: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187334">
                <a:tc>
                  <a:txBody>
                    <a:bodyPr/>
                    <a:lstStyle/>
                    <a:p>
                      <a:pPr algn="l" fontAlgn="b"/>
                      <a:endParaRPr lang="da-DK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a-DK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a-DK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a-DK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a-DK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a-DK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a-DK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a-DK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  <a:tr h="187334">
                <a:tc>
                  <a:txBody>
                    <a:bodyPr/>
                    <a:lstStyle/>
                    <a:p>
                      <a:pPr algn="l" fontAlgn="b"/>
                      <a:r>
                        <a:rPr lang="da-D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Renter Realkredit, 3% incl. bidrag, fastforrentet lån </a:t>
                      </a: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10.000.000,00</a:t>
                      </a: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a-DK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-300.000,00</a:t>
                      </a: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a-DK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a-DK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a-DK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-300.000,00</a:t>
                      </a: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3"/>
                  </a:ext>
                </a:extLst>
              </a:tr>
              <a:tr h="187334">
                <a:tc>
                  <a:txBody>
                    <a:bodyPr/>
                    <a:lstStyle/>
                    <a:p>
                      <a:pPr algn="l" fontAlgn="b"/>
                      <a:r>
                        <a:rPr lang="da-D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Renter gældsbreve, 3%</a:t>
                      </a: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8.000.000,00</a:t>
                      </a: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a-DK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-240.000,00</a:t>
                      </a: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a-DK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a-DK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a-DK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-240.000,00</a:t>
                      </a: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4"/>
                  </a:ext>
                </a:extLst>
              </a:tr>
              <a:tr h="187334">
                <a:tc>
                  <a:txBody>
                    <a:bodyPr/>
                    <a:lstStyle/>
                    <a:p>
                      <a:pPr algn="l" fontAlgn="b"/>
                      <a:endParaRPr lang="da-DK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a-DK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a-DK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a-DK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a-DK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a-DK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5"/>
                  </a:ext>
                </a:extLst>
              </a:tr>
              <a:tr h="187334">
                <a:tc>
                  <a:txBody>
                    <a:bodyPr/>
                    <a:lstStyle/>
                    <a:p>
                      <a:pPr algn="l" fontAlgn="b"/>
                      <a:endParaRPr lang="da-DK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a-DK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a-DK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a-DK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a-DK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a-DK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a-DK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a-DK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6"/>
                  </a:ext>
                </a:extLst>
              </a:tr>
              <a:tr h="187334">
                <a:tc>
                  <a:txBody>
                    <a:bodyPr/>
                    <a:lstStyle/>
                    <a:p>
                      <a:pPr algn="l" fontAlgn="b"/>
                      <a:r>
                        <a:rPr lang="da-DK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Resultat før skat</a:t>
                      </a: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a-DK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a-DK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543.800,00</a:t>
                      </a: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a-DK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a-DK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a-DK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18.200,00</a:t>
                      </a: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7"/>
                  </a:ext>
                </a:extLst>
              </a:tr>
              <a:tr h="187334">
                <a:tc>
                  <a:txBody>
                    <a:bodyPr/>
                    <a:lstStyle/>
                    <a:p>
                      <a:pPr algn="l" fontAlgn="b"/>
                      <a:endParaRPr lang="da-DK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a-DK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a-DK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a-DK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a-DK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a-DK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a-DK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a-DK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8"/>
                  </a:ext>
                </a:extLst>
              </a:tr>
            </a:tbl>
          </a:graphicData>
        </a:graphic>
      </p:graphicFrame>
      <p:graphicFrame>
        <p:nvGraphicFramePr>
          <p:cNvPr id="6" name="Tabel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36886289"/>
              </p:ext>
            </p:extLst>
          </p:nvPr>
        </p:nvGraphicFramePr>
        <p:xfrm>
          <a:off x="981242" y="491778"/>
          <a:ext cx="7315200" cy="603790"/>
        </p:xfrm>
        <a:graphic>
          <a:graphicData uri="http://schemas.openxmlformats.org/drawingml/2006/table">
            <a:tbl>
              <a:tblPr/>
              <a:tblGrid>
                <a:gridCol w="33000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5483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2898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9791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7572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6867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4282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46219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113350">
                <a:tc>
                  <a:txBody>
                    <a:bodyPr/>
                    <a:lstStyle/>
                    <a:p>
                      <a:pPr algn="l" fontAlgn="b"/>
                      <a:r>
                        <a:rPr lang="da-DK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Helle Erhvervscenter</a:t>
                      </a: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a-DK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a-DK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a-DK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a-DK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a-DK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a-DK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a-DK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3350">
                <a:tc>
                  <a:txBody>
                    <a:bodyPr/>
                    <a:lstStyle/>
                    <a:p>
                      <a:pPr algn="l" fontAlgn="b"/>
                      <a:r>
                        <a:rPr lang="da-DK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Vrenderupvej 40C</a:t>
                      </a: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a-DK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a-DK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a-DK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a-DK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a-DK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a-DK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a-DK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3350">
                <a:tc>
                  <a:txBody>
                    <a:bodyPr/>
                    <a:lstStyle/>
                    <a:p>
                      <a:pPr algn="l" fontAlgn="b"/>
                      <a:r>
                        <a:rPr lang="da-DK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6818 Årre</a:t>
                      </a: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a-DK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a-DK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a-DK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a-DK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a-DK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a-DK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a-DK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3350">
                <a:tc>
                  <a:txBody>
                    <a:bodyPr/>
                    <a:lstStyle/>
                    <a:p>
                      <a:pPr algn="l" fontAlgn="b"/>
                      <a:endParaRPr lang="da-DK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a-DK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a-DK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a-DK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a-DK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a-DK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a-DK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a-DK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43683">
                <a:tc>
                  <a:txBody>
                    <a:bodyPr/>
                    <a:lstStyle/>
                    <a:p>
                      <a:pPr algn="l" fontAlgn="b"/>
                      <a:r>
                        <a:rPr lang="da-DK" sz="700" b="1" i="0" u="sng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Prognose over driften af centret:</a:t>
                      </a: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a-DK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FORVENTET</a:t>
                      </a: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a-DK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a-DK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a-DK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da-DK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NULPUNKT</a:t>
                      </a:r>
                    </a:p>
                  </a:txBody>
                  <a:tcPr marL="7982" marR="7982" marT="79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cxnSp>
        <p:nvCxnSpPr>
          <p:cNvPr id="5" name="Lige pilforbindelse 4"/>
          <p:cNvCxnSpPr/>
          <p:nvPr/>
        </p:nvCxnSpPr>
        <p:spPr>
          <a:xfrm flipV="1">
            <a:off x="5784440" y="2371832"/>
            <a:ext cx="1340362" cy="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Lige pilforbindelse 7"/>
          <p:cNvCxnSpPr/>
          <p:nvPr/>
        </p:nvCxnSpPr>
        <p:spPr>
          <a:xfrm flipV="1">
            <a:off x="5770485" y="3671621"/>
            <a:ext cx="1340362" cy="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4197348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/>
          <p:nvPr/>
        </p:nvSpPr>
        <p:spPr>
          <a:xfrm>
            <a:off x="4869034" y="128422"/>
            <a:ext cx="2667000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342900"/>
            <a:r>
              <a:rPr lang="da-DK" sz="2700" dirty="0">
                <a:solidFill>
                  <a:prstClr val="black"/>
                </a:solidFill>
                <a:latin typeface="Rockwell"/>
                <a:cs typeface="Rockwell"/>
              </a:rPr>
              <a:t>GAVE</a:t>
            </a:r>
          </a:p>
        </p:txBody>
      </p:sp>
      <p:pic>
        <p:nvPicPr>
          <p:cNvPr id="3" name="Billede 2"/>
          <p:cNvPicPr>
            <a:picLocks noChangeAspect="1"/>
          </p:cNvPicPr>
          <p:nvPr/>
        </p:nvPicPr>
        <p:blipFill rotWithShape="1">
          <a:blip r:embed="rId2"/>
          <a:srcRect l="-2001" r="1" b="79971"/>
          <a:stretch/>
        </p:blipFill>
        <p:spPr>
          <a:xfrm>
            <a:off x="452227" y="1078854"/>
            <a:ext cx="8100173" cy="1442759"/>
          </a:xfrm>
          <a:prstGeom prst="rect">
            <a:avLst/>
          </a:prstGeom>
        </p:spPr>
      </p:pic>
      <p:pic>
        <p:nvPicPr>
          <p:cNvPr id="5" name="Billed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9034" y="3159032"/>
            <a:ext cx="1710760" cy="2577857"/>
          </a:xfrm>
          <a:prstGeom prst="rect">
            <a:avLst/>
          </a:prstGeom>
        </p:spPr>
      </p:pic>
      <p:pic>
        <p:nvPicPr>
          <p:cNvPr id="8" name="Billed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5589" y="3159034"/>
            <a:ext cx="1723601" cy="2597207"/>
          </a:xfrm>
          <a:prstGeom prst="rect">
            <a:avLst/>
          </a:prstGeom>
        </p:spPr>
      </p:pic>
      <p:sp>
        <p:nvSpPr>
          <p:cNvPr id="4" name="Tekstfelt 3"/>
          <p:cNvSpPr txBox="1"/>
          <p:nvPr/>
        </p:nvSpPr>
        <p:spPr>
          <a:xfrm>
            <a:off x="6579794" y="5562866"/>
            <a:ext cx="2113730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350" b="1" dirty="0"/>
              <a:t>PS: </a:t>
            </a:r>
          </a:p>
          <a:p>
            <a:r>
              <a:rPr lang="da-DK" sz="1350" b="1" dirty="0"/>
              <a:t>Dette vil også være til gavn for Helle Hallen!</a:t>
            </a:r>
          </a:p>
        </p:txBody>
      </p:sp>
      <p:sp>
        <p:nvSpPr>
          <p:cNvPr id="6" name="Tekstfelt 5"/>
          <p:cNvSpPr txBox="1"/>
          <p:nvPr/>
        </p:nvSpPr>
        <p:spPr>
          <a:xfrm>
            <a:off x="2001172" y="1390317"/>
            <a:ext cx="1951790" cy="461665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r>
              <a:rPr lang="da-DK" sz="2400" b="1" dirty="0"/>
              <a:t>donationer</a:t>
            </a:r>
          </a:p>
        </p:txBody>
      </p:sp>
    </p:spTree>
    <p:extLst>
      <p:ext uri="{BB962C8B-B14F-4D97-AF65-F5344CB8AC3E}">
        <p14:creationId xmlns:p14="http://schemas.microsoft.com/office/powerpoint/2010/main" val="302698683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/>
          <p:nvPr/>
        </p:nvSpPr>
        <p:spPr>
          <a:xfrm>
            <a:off x="4638842" y="-32602"/>
            <a:ext cx="3556000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a-DK" sz="3200" dirty="0">
                <a:latin typeface="Rockwell"/>
                <a:cs typeface="Rockwell"/>
              </a:rPr>
              <a:t>AFKASTET - Lån</a:t>
            </a:r>
          </a:p>
        </p:txBody>
      </p:sp>
      <p:sp>
        <p:nvSpPr>
          <p:cNvPr id="5" name="Tekstfelt 4"/>
          <p:cNvSpPr txBox="1"/>
          <p:nvPr/>
        </p:nvSpPr>
        <p:spPr>
          <a:xfrm>
            <a:off x="1011250" y="2904967"/>
            <a:ext cx="255533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3200" dirty="0">
                <a:latin typeface="Rockwell"/>
                <a:cs typeface="Rockwell"/>
              </a:rPr>
              <a:t>Lånebevis:</a:t>
            </a:r>
          </a:p>
        </p:txBody>
      </p:sp>
      <p:sp>
        <p:nvSpPr>
          <p:cNvPr id="3" name="Tekstfelt 2"/>
          <p:cNvSpPr txBox="1"/>
          <p:nvPr/>
        </p:nvSpPr>
        <p:spPr>
          <a:xfrm>
            <a:off x="1011249" y="3405459"/>
            <a:ext cx="269324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4400" dirty="0">
                <a:latin typeface="Rockwell"/>
                <a:cs typeface="Rockwell"/>
              </a:rPr>
              <a:t>Kr. 25.000</a:t>
            </a:r>
          </a:p>
        </p:txBody>
      </p:sp>
      <p:pic>
        <p:nvPicPr>
          <p:cNvPr id="4" name="Billed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1" y="1663304"/>
            <a:ext cx="2844800" cy="2844800"/>
          </a:xfrm>
          <a:prstGeom prst="rect">
            <a:avLst/>
          </a:prstGeom>
        </p:spPr>
      </p:pic>
      <p:sp>
        <p:nvSpPr>
          <p:cNvPr id="7" name="Tekstfelt 6"/>
          <p:cNvSpPr txBox="1"/>
          <p:nvPr/>
        </p:nvSpPr>
        <p:spPr>
          <a:xfrm>
            <a:off x="1908336" y="4538341"/>
            <a:ext cx="5508464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4400" dirty="0">
                <a:latin typeface="Rockwell"/>
                <a:cs typeface="Rockwell"/>
              </a:rPr>
              <a:t>AFKAST kr. 750 pr år</a:t>
            </a:r>
          </a:p>
          <a:p>
            <a:endParaRPr lang="da-DK" sz="4400" dirty="0"/>
          </a:p>
        </p:txBody>
      </p:sp>
      <p:pic>
        <p:nvPicPr>
          <p:cNvPr id="8" name="Billed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363" y="442188"/>
            <a:ext cx="3772841" cy="2112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02218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/>
          <p:nvPr/>
        </p:nvSpPr>
        <p:spPr>
          <a:xfrm>
            <a:off x="4638840" y="45354"/>
            <a:ext cx="396460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sz="2800" dirty="0">
                <a:latin typeface="Rockwell"/>
                <a:cs typeface="Rockwell"/>
              </a:rPr>
              <a:t>AFKASTET - udbytte </a:t>
            </a:r>
          </a:p>
        </p:txBody>
      </p:sp>
      <p:sp>
        <p:nvSpPr>
          <p:cNvPr id="3" name="Tekstfelt 2"/>
          <p:cNvSpPr txBox="1"/>
          <p:nvPr/>
        </p:nvSpPr>
        <p:spPr>
          <a:xfrm>
            <a:off x="668876" y="628283"/>
            <a:ext cx="329921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4400" dirty="0">
                <a:latin typeface="Rockwell"/>
                <a:cs typeface="Rockwell"/>
              </a:rPr>
              <a:t>EJERANDEL</a:t>
            </a:r>
          </a:p>
          <a:p>
            <a:r>
              <a:rPr lang="da-DK" sz="4400" dirty="0">
                <a:latin typeface="Rockwell"/>
                <a:cs typeface="Rockwell"/>
              </a:rPr>
              <a:t>Kr. 10.000</a:t>
            </a:r>
          </a:p>
          <a:p>
            <a:r>
              <a:rPr lang="da-DK" sz="4400" dirty="0">
                <a:latin typeface="Rockwell"/>
                <a:cs typeface="Rockwell"/>
              </a:rPr>
              <a:t>	</a:t>
            </a:r>
          </a:p>
        </p:txBody>
      </p:sp>
      <p:sp>
        <p:nvSpPr>
          <p:cNvPr id="4" name="Tekstfelt 3"/>
          <p:cNvSpPr txBox="1"/>
          <p:nvPr/>
        </p:nvSpPr>
        <p:spPr>
          <a:xfrm>
            <a:off x="3968324" y="3589009"/>
            <a:ext cx="434784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2800" dirty="0">
                <a:latin typeface="Rockwell"/>
                <a:cs typeface="Rockwell"/>
              </a:rPr>
              <a:t>Udbytte 10 %</a:t>
            </a:r>
          </a:p>
          <a:p>
            <a:r>
              <a:rPr lang="da-DK" sz="2800" dirty="0">
                <a:latin typeface="Rockwell"/>
                <a:cs typeface="Rockwell"/>
              </a:rPr>
              <a:t>Opsparing i selskab 10%</a:t>
            </a:r>
          </a:p>
        </p:txBody>
      </p:sp>
      <p:sp>
        <p:nvSpPr>
          <p:cNvPr id="5" name="Tekstfelt 4"/>
          <p:cNvSpPr txBox="1"/>
          <p:nvPr/>
        </p:nvSpPr>
        <p:spPr>
          <a:xfrm>
            <a:off x="892097" y="2388680"/>
            <a:ext cx="424779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dirty="0"/>
              <a:t>Forventet resultat før skat	543.800</a:t>
            </a:r>
          </a:p>
          <a:p>
            <a:r>
              <a:rPr lang="is-IS" u="sng" dirty="0"/>
              <a:t>Selskabsskat heraf 22%		119.800</a:t>
            </a:r>
            <a:endParaRPr lang="sk-SK" u="sng" dirty="0"/>
          </a:p>
          <a:p>
            <a:r>
              <a:rPr lang="is-IS" dirty="0"/>
              <a:t>Resultat efter skat 			424.000</a:t>
            </a:r>
          </a:p>
          <a:p>
            <a:r>
              <a:rPr lang="sk-SK" dirty="0"/>
              <a:t> </a:t>
            </a:r>
            <a:endParaRPr lang="da-DK" dirty="0"/>
          </a:p>
        </p:txBody>
      </p:sp>
      <p:pic>
        <p:nvPicPr>
          <p:cNvPr id="6" name="Billed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2106" y="936182"/>
            <a:ext cx="2041239" cy="2162964"/>
          </a:xfrm>
          <a:prstGeom prst="rect">
            <a:avLst/>
          </a:prstGeom>
        </p:spPr>
      </p:pic>
      <p:sp>
        <p:nvSpPr>
          <p:cNvPr id="7" name="Tekstfelt 6"/>
          <p:cNvSpPr txBox="1"/>
          <p:nvPr/>
        </p:nvSpPr>
        <p:spPr>
          <a:xfrm>
            <a:off x="4400007" y="550303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a-DK" dirty="0"/>
          </a:p>
        </p:txBody>
      </p:sp>
      <p:sp>
        <p:nvSpPr>
          <p:cNvPr id="8" name="Rektangel 7"/>
          <p:cNvSpPr/>
          <p:nvPr/>
        </p:nvSpPr>
        <p:spPr>
          <a:xfrm>
            <a:off x="1058422" y="5247689"/>
            <a:ext cx="7257743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sz="4400" dirty="0">
                <a:latin typeface="Rockwell"/>
                <a:cs typeface="Rockwell"/>
              </a:rPr>
              <a:t>AFKAST kr. 1.000 pr år</a:t>
            </a:r>
          </a:p>
          <a:p>
            <a:r>
              <a:rPr lang="da-DK" sz="2400" dirty="0"/>
              <a:t>+ værdistigning opsparing i selskab </a:t>
            </a:r>
          </a:p>
        </p:txBody>
      </p:sp>
      <p:pic>
        <p:nvPicPr>
          <p:cNvPr id="10" name="Billed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6052" y="3664412"/>
            <a:ext cx="2154988" cy="1664834"/>
          </a:xfrm>
          <a:prstGeom prst="rect">
            <a:avLst/>
          </a:prstGeom>
        </p:spPr>
      </p:pic>
      <p:sp>
        <p:nvSpPr>
          <p:cNvPr id="11" name="Højrepil 10"/>
          <p:cNvSpPr/>
          <p:nvPr/>
        </p:nvSpPr>
        <p:spPr>
          <a:xfrm rot="5400000">
            <a:off x="6144407" y="2802528"/>
            <a:ext cx="1591029" cy="69611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12101866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/>
          <p:nvPr/>
        </p:nvSpPr>
        <p:spPr>
          <a:xfrm>
            <a:off x="4638842" y="-32602"/>
            <a:ext cx="3556000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a-DK" sz="3200" dirty="0">
                <a:latin typeface="Rockwell"/>
                <a:cs typeface="Rockwell"/>
              </a:rPr>
              <a:t>PENSIONSKØB</a:t>
            </a:r>
          </a:p>
        </p:txBody>
      </p:sp>
      <p:pic>
        <p:nvPicPr>
          <p:cNvPr id="4" name="Billed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305" y="370435"/>
            <a:ext cx="3470620" cy="1865402"/>
          </a:xfrm>
          <a:prstGeom prst="rect">
            <a:avLst/>
          </a:prstGeom>
        </p:spPr>
      </p:pic>
      <p:sp>
        <p:nvSpPr>
          <p:cNvPr id="5" name="Tekstfelt 4"/>
          <p:cNvSpPr txBox="1"/>
          <p:nvPr/>
        </p:nvSpPr>
        <p:spPr>
          <a:xfrm>
            <a:off x="820150" y="2417117"/>
            <a:ext cx="153447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3200" dirty="0">
                <a:solidFill>
                  <a:srgbClr val="94C600"/>
                </a:solidFill>
                <a:latin typeface="Rockwell"/>
                <a:cs typeface="Rockwell"/>
              </a:rPr>
              <a:t>Krav:</a:t>
            </a:r>
          </a:p>
          <a:p>
            <a:endParaRPr lang="da-DK" sz="3200" dirty="0">
              <a:solidFill>
                <a:srgbClr val="94C600"/>
              </a:solidFill>
              <a:latin typeface="Rockwell"/>
              <a:cs typeface="Rockwell"/>
            </a:endParaRPr>
          </a:p>
        </p:txBody>
      </p:sp>
      <p:sp>
        <p:nvSpPr>
          <p:cNvPr id="7" name="Tekstfelt 6"/>
          <p:cNvSpPr txBox="1"/>
          <p:nvPr/>
        </p:nvSpPr>
        <p:spPr>
          <a:xfrm>
            <a:off x="1196782" y="3082545"/>
            <a:ext cx="42755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/>
              <a:t>1. Minimum 500.000 i et pengeinstitut</a:t>
            </a:r>
          </a:p>
        </p:txBody>
      </p:sp>
      <p:sp>
        <p:nvSpPr>
          <p:cNvPr id="8" name="Tekstfelt 7"/>
          <p:cNvSpPr txBox="1"/>
          <p:nvPr/>
        </p:nvSpPr>
        <p:spPr>
          <a:xfrm>
            <a:off x="1196782" y="3664658"/>
            <a:ext cx="304471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/>
              <a:t>2. Midlerne skal være i </a:t>
            </a:r>
          </a:p>
          <a:p>
            <a:r>
              <a:rPr lang="da-DK" dirty="0"/>
              <a:t>		- ratepension</a:t>
            </a:r>
          </a:p>
          <a:p>
            <a:r>
              <a:rPr lang="da-DK" dirty="0"/>
              <a:t>		- kapitalpension</a:t>
            </a:r>
          </a:p>
          <a:p>
            <a:r>
              <a:rPr lang="da-DK" dirty="0"/>
              <a:t>		- aldersopsparing</a:t>
            </a:r>
          </a:p>
        </p:txBody>
      </p:sp>
      <p:sp>
        <p:nvSpPr>
          <p:cNvPr id="9" name="Tekstfelt 8"/>
          <p:cNvSpPr txBox="1"/>
          <p:nvPr/>
        </p:nvSpPr>
        <p:spPr>
          <a:xfrm>
            <a:off x="1196781" y="5080796"/>
            <a:ext cx="57021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/>
              <a:t>3. Der skal minimums investeres 100.000 i projektet</a:t>
            </a:r>
          </a:p>
        </p:txBody>
      </p:sp>
      <p:pic>
        <p:nvPicPr>
          <p:cNvPr id="10" name="Billed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0158" y="1490202"/>
            <a:ext cx="3145267" cy="2004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09904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/>
          <p:nvPr/>
        </p:nvSpPr>
        <p:spPr>
          <a:xfrm>
            <a:off x="4638842" y="-32602"/>
            <a:ext cx="3556000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a-DK" sz="3200" dirty="0">
                <a:latin typeface="Rockwell"/>
                <a:cs typeface="Rockwell"/>
              </a:rPr>
              <a:t>Hvad nu hvis</a:t>
            </a:r>
            <a:r>
              <a:rPr lang="is-IS" sz="3200" dirty="0">
                <a:latin typeface="Rockwell"/>
                <a:cs typeface="Rockwell"/>
              </a:rPr>
              <a:t>…...</a:t>
            </a:r>
            <a:endParaRPr lang="da-DK" sz="3200" dirty="0">
              <a:latin typeface="Rockwell"/>
              <a:cs typeface="Rockwell"/>
            </a:endParaRPr>
          </a:p>
        </p:txBody>
      </p:sp>
      <p:pic>
        <p:nvPicPr>
          <p:cNvPr id="3" name="Billed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0040" y="733428"/>
            <a:ext cx="7897604" cy="4051371"/>
          </a:xfrm>
          <a:prstGeom prst="rect">
            <a:avLst/>
          </a:prstGeom>
        </p:spPr>
      </p:pic>
      <p:pic>
        <p:nvPicPr>
          <p:cNvPr id="4" name="Billed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2564" y="4629250"/>
            <a:ext cx="3048000" cy="172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61780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felt 2"/>
          <p:cNvSpPr txBox="1"/>
          <p:nvPr/>
        </p:nvSpPr>
        <p:spPr>
          <a:xfrm rot="21431384">
            <a:off x="564778" y="422694"/>
            <a:ext cx="102466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3200" b="1" i="1" u="sng" dirty="0">
                <a:solidFill>
                  <a:schemeClr val="accent6"/>
                </a:solidFill>
              </a:rPr>
              <a:t>Hvorfor skal jeg bakke op?</a:t>
            </a:r>
          </a:p>
        </p:txBody>
      </p:sp>
      <p:sp>
        <p:nvSpPr>
          <p:cNvPr id="4" name="Tekstfelt 3"/>
          <p:cNvSpPr txBox="1"/>
          <p:nvPr/>
        </p:nvSpPr>
        <p:spPr>
          <a:xfrm rot="218077">
            <a:off x="939646" y="1523274"/>
            <a:ext cx="43906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4000" b="1" dirty="0"/>
              <a:t>3 gode grunde:</a:t>
            </a:r>
          </a:p>
        </p:txBody>
      </p:sp>
      <p:pic>
        <p:nvPicPr>
          <p:cNvPr id="5" name="Billed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6633" y="22963"/>
            <a:ext cx="1445087" cy="572682"/>
          </a:xfrm>
          <a:prstGeom prst="rect">
            <a:avLst/>
          </a:prstGeom>
        </p:spPr>
      </p:pic>
      <p:pic>
        <p:nvPicPr>
          <p:cNvPr id="6" name="Billed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6342" y="24964"/>
            <a:ext cx="1440041" cy="570683"/>
          </a:xfrm>
          <a:prstGeom prst="rect">
            <a:avLst/>
          </a:prstGeom>
        </p:spPr>
      </p:pic>
      <p:sp>
        <p:nvSpPr>
          <p:cNvPr id="7" name="Tekstfelt 6"/>
          <p:cNvSpPr txBox="1"/>
          <p:nvPr/>
        </p:nvSpPr>
        <p:spPr>
          <a:xfrm>
            <a:off x="442914" y="2826347"/>
            <a:ext cx="827246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da-DK" sz="2400" b="1" dirty="0">
                <a:solidFill>
                  <a:srgbClr val="0070C0"/>
                </a:solidFill>
              </a:rPr>
              <a:t>Jeg medvirker til at fastholde og tilføre nye </a:t>
            </a:r>
            <a:r>
              <a:rPr lang="da-DK" sz="2400" b="1" u="sng" dirty="0">
                <a:solidFill>
                  <a:schemeClr val="accent6"/>
                </a:solidFill>
              </a:rPr>
              <a:t>arbejdspladser</a:t>
            </a:r>
            <a:r>
              <a:rPr lang="da-DK" sz="2400" b="1" dirty="0">
                <a:solidFill>
                  <a:srgbClr val="0070C0"/>
                </a:solidFill>
              </a:rPr>
              <a:t> i </a:t>
            </a:r>
            <a:r>
              <a:rPr lang="da-DK" sz="2400" b="1" u="sng" dirty="0">
                <a:solidFill>
                  <a:schemeClr val="accent6"/>
                </a:solidFill>
              </a:rPr>
              <a:t>og</a:t>
            </a:r>
            <a:r>
              <a:rPr lang="da-DK" sz="2400" b="1" dirty="0">
                <a:solidFill>
                  <a:srgbClr val="0070C0"/>
                </a:solidFill>
              </a:rPr>
              <a:t> omkring Helle Hallen til gavn for </a:t>
            </a:r>
            <a:r>
              <a:rPr lang="da-DK" sz="2400" b="1" u="sng" dirty="0">
                <a:solidFill>
                  <a:schemeClr val="accent6"/>
                </a:solidFill>
              </a:rPr>
              <a:t>bosætningen</a:t>
            </a:r>
            <a:r>
              <a:rPr lang="da-DK" sz="2400" b="1" dirty="0">
                <a:solidFill>
                  <a:srgbClr val="0070C0"/>
                </a:solidFill>
              </a:rPr>
              <a:t> i hele gl. Helle Kommune.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da-DK" sz="2400" b="1" dirty="0">
              <a:solidFill>
                <a:srgbClr val="0070C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da-DK" sz="2400" b="1" dirty="0">
                <a:solidFill>
                  <a:srgbClr val="0070C0"/>
                </a:solidFill>
              </a:rPr>
              <a:t>Jeg medvirker til at fastholde og </a:t>
            </a:r>
            <a:r>
              <a:rPr lang="da-DK" sz="2400" b="1" u="sng" dirty="0">
                <a:solidFill>
                  <a:schemeClr val="accent6"/>
                </a:solidFill>
              </a:rPr>
              <a:t>udvikle Helle Hallen </a:t>
            </a:r>
            <a:r>
              <a:rPr lang="da-DK" sz="2400" b="1" dirty="0">
                <a:solidFill>
                  <a:srgbClr val="0070C0"/>
                </a:solidFill>
              </a:rPr>
              <a:t>som et fortsat attraktiv sted at komme.  Stilstand er lig med afvikling.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da-DK" sz="2400" b="1" dirty="0">
              <a:solidFill>
                <a:srgbClr val="0070C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da-DK" sz="2400" b="1" dirty="0">
                <a:solidFill>
                  <a:srgbClr val="0070C0"/>
                </a:solidFill>
              </a:rPr>
              <a:t>Jeg investerer mine penge og får et </a:t>
            </a:r>
            <a:r>
              <a:rPr lang="da-DK" sz="2400" b="1" u="sng" dirty="0">
                <a:solidFill>
                  <a:schemeClr val="accent6"/>
                </a:solidFill>
              </a:rPr>
              <a:t>afkast på op til 10% </a:t>
            </a:r>
          </a:p>
        </p:txBody>
      </p:sp>
      <p:pic>
        <p:nvPicPr>
          <p:cNvPr id="8" name="Billed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423728">
            <a:off x="4941924" y="970315"/>
            <a:ext cx="1813802" cy="1813802"/>
          </a:xfrm>
          <a:prstGeom prst="rect">
            <a:avLst/>
          </a:prstGeom>
        </p:spPr>
      </p:pic>
      <p:sp>
        <p:nvSpPr>
          <p:cNvPr id="9" name="Højrepil 8"/>
          <p:cNvSpPr/>
          <p:nvPr/>
        </p:nvSpPr>
        <p:spPr>
          <a:xfrm rot="5954979">
            <a:off x="6885302" y="1515589"/>
            <a:ext cx="1591029" cy="69611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8608655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lede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5684" y="1451475"/>
            <a:ext cx="6201772" cy="4609960"/>
          </a:xfrm>
          <a:prstGeom prst="rect">
            <a:avLst/>
          </a:prstGeom>
        </p:spPr>
      </p:pic>
      <p:sp>
        <p:nvSpPr>
          <p:cNvPr id="2" name="Tekstfelt 1"/>
          <p:cNvSpPr txBox="1"/>
          <p:nvPr/>
        </p:nvSpPr>
        <p:spPr>
          <a:xfrm>
            <a:off x="4848244" y="857250"/>
            <a:ext cx="19933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42900"/>
            <a:r>
              <a:rPr lang="da-DK" sz="2400" dirty="0">
                <a:solidFill>
                  <a:prstClr val="black"/>
                </a:solidFill>
                <a:latin typeface="Rockwell"/>
                <a:cs typeface="Rockwell"/>
              </a:rPr>
              <a:t>Beliggenhed</a:t>
            </a:r>
          </a:p>
        </p:txBody>
      </p:sp>
      <p:sp>
        <p:nvSpPr>
          <p:cNvPr id="3" name="Rektangel 2"/>
          <p:cNvSpPr/>
          <p:nvPr/>
        </p:nvSpPr>
        <p:spPr>
          <a:xfrm>
            <a:off x="4432937" y="2499703"/>
            <a:ext cx="755947" cy="3283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350"/>
          </a:p>
        </p:txBody>
      </p:sp>
      <p:cxnSp>
        <p:nvCxnSpPr>
          <p:cNvPr id="5" name="Lige pilforbindelse 4"/>
          <p:cNvCxnSpPr/>
          <p:nvPr/>
        </p:nvCxnSpPr>
        <p:spPr>
          <a:xfrm flipV="1">
            <a:off x="2445684" y="2632262"/>
            <a:ext cx="1987253" cy="68580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kstfelt 9"/>
          <p:cNvSpPr txBox="1"/>
          <p:nvPr/>
        </p:nvSpPr>
        <p:spPr>
          <a:xfrm>
            <a:off x="463925" y="3197039"/>
            <a:ext cx="213808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350" b="1" dirty="0"/>
              <a:t>Helle Erhvervscenter &amp; Aktivitetshotel</a:t>
            </a:r>
          </a:p>
        </p:txBody>
      </p:sp>
    </p:spTree>
    <p:extLst>
      <p:ext uri="{BB962C8B-B14F-4D97-AF65-F5344CB8AC3E}">
        <p14:creationId xmlns:p14="http://schemas.microsoft.com/office/powerpoint/2010/main" val="280308161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/>
          <p:nvPr/>
        </p:nvSpPr>
        <p:spPr>
          <a:xfrm>
            <a:off x="5034768" y="0"/>
            <a:ext cx="3556000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a-DK" sz="3200" dirty="0">
                <a:latin typeface="Rockwell"/>
                <a:cs typeface="Rockwell"/>
              </a:rPr>
              <a:t>BAROMETER</a:t>
            </a:r>
          </a:p>
        </p:txBody>
      </p:sp>
      <p:pic>
        <p:nvPicPr>
          <p:cNvPr id="3" name="Billed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112" y="179108"/>
            <a:ext cx="4914152" cy="6344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4616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felt 1"/>
          <p:cNvSpPr txBox="1"/>
          <p:nvPr/>
        </p:nvSpPr>
        <p:spPr>
          <a:xfrm>
            <a:off x="4940325" y="0"/>
            <a:ext cx="259698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3200" dirty="0">
                <a:latin typeface="Rockwell"/>
                <a:cs typeface="Rockwell"/>
              </a:rPr>
              <a:t>Beliggenhed</a:t>
            </a:r>
          </a:p>
        </p:txBody>
      </p:sp>
      <p:pic>
        <p:nvPicPr>
          <p:cNvPr id="4" name="Billede 3" descr="motelbyggeri-hellehallen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94305" y="-33810"/>
            <a:ext cx="5009106" cy="7088516"/>
          </a:xfrm>
          <a:prstGeom prst="rect">
            <a:avLst/>
          </a:prstGeom>
        </p:spPr>
      </p:pic>
      <p:sp>
        <p:nvSpPr>
          <p:cNvPr id="3" name="Tekstfelt 2"/>
          <p:cNvSpPr txBox="1"/>
          <p:nvPr/>
        </p:nvSpPr>
        <p:spPr>
          <a:xfrm>
            <a:off x="802105" y="530864"/>
            <a:ext cx="30113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2400" dirty="0">
                <a:latin typeface="Rockwell"/>
                <a:cs typeface="Rockwell"/>
              </a:rPr>
              <a:t>Helle Hallens grund</a:t>
            </a:r>
          </a:p>
        </p:txBody>
      </p:sp>
    </p:spTree>
    <p:extLst>
      <p:ext uri="{BB962C8B-B14F-4D97-AF65-F5344CB8AC3E}">
        <p14:creationId xmlns:p14="http://schemas.microsoft.com/office/powerpoint/2010/main" val="42599919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felt 1"/>
          <p:cNvSpPr txBox="1"/>
          <p:nvPr/>
        </p:nvSpPr>
        <p:spPr>
          <a:xfrm>
            <a:off x="4940325" y="0"/>
            <a:ext cx="259698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3200" dirty="0">
                <a:latin typeface="Rockwell"/>
                <a:cs typeface="Rockwell"/>
              </a:rPr>
              <a:t>Beliggenhed</a:t>
            </a:r>
          </a:p>
        </p:txBody>
      </p:sp>
      <p:pic>
        <p:nvPicPr>
          <p:cNvPr id="4" name="Billede 3" descr="motelbyggeri-hellehallen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94305" y="-33810"/>
            <a:ext cx="5009106" cy="7088516"/>
          </a:xfrm>
          <a:prstGeom prst="rect">
            <a:avLst/>
          </a:prstGeom>
        </p:spPr>
      </p:pic>
      <p:sp>
        <p:nvSpPr>
          <p:cNvPr id="3" name="Tekstfelt 2"/>
          <p:cNvSpPr txBox="1"/>
          <p:nvPr/>
        </p:nvSpPr>
        <p:spPr>
          <a:xfrm>
            <a:off x="802105" y="530864"/>
            <a:ext cx="30113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2400" dirty="0">
                <a:latin typeface="Rockwell"/>
                <a:cs typeface="Rockwell"/>
              </a:rPr>
              <a:t>Helle Hallens grund</a:t>
            </a:r>
          </a:p>
        </p:txBody>
      </p:sp>
      <p:sp>
        <p:nvSpPr>
          <p:cNvPr id="6" name="Tekstfelt 5"/>
          <p:cNvSpPr txBox="1"/>
          <p:nvPr/>
        </p:nvSpPr>
        <p:spPr>
          <a:xfrm>
            <a:off x="1320341" y="4804315"/>
            <a:ext cx="57032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400" b="1" dirty="0">
                <a:solidFill>
                  <a:srgbClr val="002060"/>
                </a:solidFill>
              </a:rPr>
              <a:t>Salg til 1 krone er godkendt af: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da-DK" sz="2400" b="1" dirty="0">
                <a:solidFill>
                  <a:srgbClr val="002060"/>
                </a:solidFill>
              </a:rPr>
              <a:t>Varde Kommune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da-DK" sz="2400" b="1" dirty="0">
                <a:solidFill>
                  <a:srgbClr val="002060"/>
                </a:solidFill>
              </a:rPr>
              <a:t>Helle Hallens bestyrelse</a:t>
            </a:r>
          </a:p>
        </p:txBody>
      </p:sp>
    </p:spTree>
    <p:extLst>
      <p:ext uri="{BB962C8B-B14F-4D97-AF65-F5344CB8AC3E}">
        <p14:creationId xmlns:p14="http://schemas.microsoft.com/office/powerpoint/2010/main" val="36124226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11335" y="-20936"/>
            <a:ext cx="1445087" cy="572682"/>
          </a:xfrm>
          <a:prstGeom prst="rect">
            <a:avLst/>
          </a:prstGeom>
        </p:spPr>
      </p:pic>
      <p:pic>
        <p:nvPicPr>
          <p:cNvPr id="5" name="Billed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4275" y="-16236"/>
            <a:ext cx="1440041" cy="570683"/>
          </a:xfrm>
          <a:prstGeom prst="rect">
            <a:avLst/>
          </a:prstGeom>
        </p:spPr>
      </p:pic>
      <p:pic>
        <p:nvPicPr>
          <p:cNvPr id="6" name="Billed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580" y="1190459"/>
            <a:ext cx="7753684" cy="4100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01499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11335" y="-20936"/>
            <a:ext cx="1445087" cy="572682"/>
          </a:xfrm>
          <a:prstGeom prst="rect">
            <a:avLst/>
          </a:prstGeom>
        </p:spPr>
      </p:pic>
      <p:pic>
        <p:nvPicPr>
          <p:cNvPr id="5" name="Billed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4275" y="-16236"/>
            <a:ext cx="1440041" cy="570683"/>
          </a:xfrm>
          <a:prstGeom prst="rect">
            <a:avLst/>
          </a:prstGeom>
        </p:spPr>
      </p:pic>
      <p:pic>
        <p:nvPicPr>
          <p:cNvPr id="7" name="Billede 6" descr="1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580" y="1078301"/>
            <a:ext cx="7918449" cy="4714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01499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11335" y="-20936"/>
            <a:ext cx="1445087" cy="572682"/>
          </a:xfrm>
          <a:prstGeom prst="rect">
            <a:avLst/>
          </a:prstGeom>
        </p:spPr>
      </p:pic>
      <p:pic>
        <p:nvPicPr>
          <p:cNvPr id="5" name="Billed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4275" y="-16236"/>
            <a:ext cx="1440041" cy="570683"/>
          </a:xfrm>
          <a:prstGeom prst="rect">
            <a:avLst/>
          </a:prstGeom>
        </p:spPr>
      </p:pic>
      <p:sp>
        <p:nvSpPr>
          <p:cNvPr id="2" name="Tekstfelt 1"/>
          <p:cNvSpPr txBox="1"/>
          <p:nvPr/>
        </p:nvSpPr>
        <p:spPr>
          <a:xfrm>
            <a:off x="3114842" y="3328737"/>
            <a:ext cx="35060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/>
              <a:t>FLERE tegninger og flere slides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35982" y="582050"/>
            <a:ext cx="7888670" cy="54933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74593269"/>
      </p:ext>
    </p:extLst>
  </p:cSld>
  <p:clrMapOvr>
    <a:masterClrMapping/>
  </p:clrMapOvr>
  <p:transition>
    <p:dissolve/>
  </p:transition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ustin">
  <a:themeElements>
    <a:clrScheme name="Austin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Austin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ustin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  <a:lumMod val="100000"/>
              </a:schemeClr>
            </a:gs>
          </a:gsLst>
          <a:lin ang="504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75000"/>
                <a:satMod val="120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>
            <a:bevelT w="50800" h="12700" prst="softRound"/>
          </a:sp3d>
        </a:effectStyle>
        <a:effectStyle>
          <a:effectLst>
            <a:outerShdw blurRad="44450" dist="50800" dir="5400000" sx="96000" rotWithShape="0">
              <a:srgbClr val="000000">
                <a:alpha val="3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 contourW="15875" prstMaterial="metal">
            <a:bevelT w="101600" h="25400" prst="softRound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94000"/>
                <a:satMod val="114000"/>
                <a:lumMod val="96000"/>
              </a:schemeClr>
            </a:gs>
            <a:gs pos="62000">
              <a:schemeClr val="phClr">
                <a:tint val="92000"/>
                <a:shade val="66000"/>
                <a:satMod val="110000"/>
                <a:lumMod val="80000"/>
              </a:schemeClr>
            </a:gs>
            <a:gs pos="100000">
              <a:schemeClr val="phClr">
                <a:tint val="89000"/>
                <a:shade val="62000"/>
                <a:satMod val="110000"/>
                <a:lumMod val="7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80000"/>
                <a:shade val="58000"/>
              </a:schemeClr>
              <a:schemeClr val="phClr">
                <a:tint val="73000"/>
                <a:shade val="68000"/>
                <a:satMod val="15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ema">
  <a:themeElements>
    <a:clrScheme name="Kont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ontor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3327</TotalTime>
  <Words>850</Words>
  <Application>Microsoft Office PowerPoint</Application>
  <PresentationFormat>Skærmshow (4:3)</PresentationFormat>
  <Paragraphs>377</Paragraphs>
  <Slides>40</Slides>
  <Notes>0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6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40</vt:i4>
      </vt:variant>
    </vt:vector>
  </HeadingPairs>
  <TitlesOfParts>
    <vt:vector size="47" baseType="lpstr">
      <vt:lpstr>Arial</vt:lpstr>
      <vt:lpstr>Calibri</vt:lpstr>
      <vt:lpstr>Century Gothic</vt:lpstr>
      <vt:lpstr>Rockwell</vt:lpstr>
      <vt:lpstr>Wingdings</vt:lpstr>
      <vt:lpstr>Wingdings 2</vt:lpstr>
      <vt:lpstr>Austin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Hvad er det du kan få i centret ? – </vt:lpstr>
      <vt:lpstr>Hvad er det du kan få i centret ? – </vt:lpstr>
      <vt:lpstr>PowerPoint-præsentation</vt:lpstr>
      <vt:lpstr>PowerPoint-præsentation</vt:lpstr>
      <vt:lpstr>” Hvad er det du kan få i centret  </vt:lpstr>
      <vt:lpstr>Priser på værelser:</vt:lpstr>
      <vt:lpstr>PowerPoint-præsentation</vt:lpstr>
      <vt:lpstr>PowerPoint-præsentation</vt:lpstr>
      <vt:lpstr>Belægnings procent</vt:lpstr>
      <vt:lpstr>Udlejning ved 50 % belægning</vt:lpstr>
      <vt:lpstr>Udlejningsmuligheder for Helle Hallen</vt:lpstr>
      <vt:lpstr>PowerPoint-præsentation</vt:lpstr>
      <vt:lpstr>Sammensætning:  - 14 stk. Kontorer og 8 pladser til Power Tower Helle eller - 20 stk. kontorer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</vt:vector>
  </TitlesOfParts>
  <Company>Advokatfirmaet Torsten Pedersen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VELKOMMEN</dc:title>
  <dc:creator>Jakob Saabye-Brøndum</dc:creator>
  <cp:lastModifiedBy>Claus Vestland Jeppesen</cp:lastModifiedBy>
  <cp:revision>163</cp:revision>
  <cp:lastPrinted>2017-11-15T11:26:08Z</cp:lastPrinted>
  <dcterms:created xsi:type="dcterms:W3CDTF">2017-08-24T21:34:04Z</dcterms:created>
  <dcterms:modified xsi:type="dcterms:W3CDTF">2017-11-28T12:27:31Z</dcterms:modified>
</cp:coreProperties>
</file>